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2011г.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3.2921716823463977E-3"/>
                  <c:y val="0.12121127283925807"/>
                </c:manualLayout>
              </c:layout>
              <c:showVal val="1"/>
            </c:dLbl>
            <c:dLbl>
              <c:idx val="1"/>
              <c:layout>
                <c:manualLayout>
                  <c:x val="-1.6460858411731982E-3"/>
                  <c:y val="0.11582410515751324"/>
                </c:manualLayout>
              </c:layout>
              <c:showVal val="1"/>
            </c:dLbl>
            <c:dLbl>
              <c:idx val="2"/>
              <c:layout>
                <c:manualLayout>
                  <c:x val="-6.0355783607854799E-17"/>
                  <c:y val="0.13198560820274755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9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2012г.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2921716823463977E-3"/>
                  <c:y val="0.11313052131664089"/>
                </c:manualLayout>
              </c:layout>
              <c:showVal val="1"/>
            </c:dLbl>
            <c:dLbl>
              <c:idx val="1"/>
              <c:layout>
                <c:manualLayout>
                  <c:x val="-1.6460858411731982E-3"/>
                  <c:y val="0.13198560820274755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1313052131664089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16</c:v>
                </c:pt>
                <c:pt idx="2">
                  <c:v>9</c:v>
                </c:pt>
              </c:numCache>
            </c:numRef>
          </c:val>
        </c:ser>
        <c:shape val="box"/>
        <c:axId val="42822656"/>
        <c:axId val="83043072"/>
        <c:axId val="0"/>
      </c:bar3DChart>
      <c:catAx>
        <c:axId val="42822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ru-RU"/>
          </a:p>
        </c:txPr>
        <c:crossAx val="83043072"/>
        <c:crosses val="autoZero"/>
        <c:auto val="1"/>
        <c:lblAlgn val="ctr"/>
        <c:lblOffset val="100"/>
      </c:catAx>
      <c:valAx>
        <c:axId val="83043072"/>
        <c:scaling>
          <c:orientation val="minMax"/>
        </c:scaling>
        <c:axPos val="l"/>
        <c:majorGridlines/>
        <c:numFmt formatCode="General" sourceLinked="1"/>
        <c:tickLblPos val="nextTo"/>
        <c:crossAx val="4282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32363982499752"/>
          <c:y val="0.19682483730329423"/>
          <c:w val="0.22516206042620573"/>
          <c:h val="0.12832233417916125"/>
        </c:manualLayout>
      </c:layout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2011г.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1.3888888888888909E-3"/>
                  <c:y val="0.1127575335302718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125000000000000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0312499999999999"/>
                </c:manualLayout>
              </c:layout>
              <c:showVal val="1"/>
            </c:dLbl>
            <c:showVal val="1"/>
          </c:dLbls>
          <c:cat>
            <c:strRef>
              <c:f>Лист1!$A$2:$A$22</c:f>
              <c:strCache>
                <c:ptCount val="21"/>
                <c:pt idx="0">
                  <c:v>МБОУ ОСОШ г.Нытва</c:v>
                </c:pt>
                <c:pt idx="1">
                  <c:v>МБОУ СОШ №7 п. Новоильинский</c:v>
                </c:pt>
                <c:pt idx="2">
                  <c:v>МБОУ СОШ п. Уральский</c:v>
                </c:pt>
                <c:pt idx="3">
                  <c:v>МБОУ ООШ №3</c:v>
                </c:pt>
                <c:pt idx="4">
                  <c:v>МБОУ ООШ №1</c:v>
                </c:pt>
                <c:pt idx="5">
                  <c:v>МБОУ ООШ №2</c:v>
                </c:pt>
                <c:pt idx="6">
                  <c:v>МАОУ Гимназия</c:v>
                </c:pt>
                <c:pt idx="7">
                  <c:v>МБОУ СОШ</c:v>
                </c:pt>
                <c:pt idx="8">
                  <c:v>МБОУ ООШ №89 ст. Григорьевская</c:v>
                </c:pt>
                <c:pt idx="9">
                  <c:v>МБОУ Григорьевская СОШ</c:v>
                </c:pt>
                <c:pt idx="10">
                  <c:v>МБОУ Чайковская СОШ</c:v>
                </c:pt>
                <c:pt idx="11">
                  <c:v>МБОУ СОШ Шерьинская-Базовая</c:v>
                </c:pt>
                <c:pt idx="12">
                  <c:v>МБОУ Батуровская СОШ</c:v>
                </c:pt>
                <c:pt idx="13">
                  <c:v>МБОУ Запольская ООШ</c:v>
                </c:pt>
                <c:pt idx="14">
                  <c:v>МБОУ Мокинская СОШ</c:v>
                </c:pt>
                <c:pt idx="15">
                  <c:v>МБОУ Сергниская ООШ</c:v>
                </c:pt>
                <c:pt idx="16">
                  <c:v>МБОУ Постаноговская СОШ</c:v>
                </c:pt>
                <c:pt idx="17">
                  <c:v>МБОУ Чекменёвская ООШ</c:v>
                </c:pt>
                <c:pt idx="18">
                  <c:v>МБОУ Воробьёвская Школа-сад</c:v>
                </c:pt>
                <c:pt idx="19">
                  <c:v>МБС(К)ОУ Школа-интернат</c:v>
                </c:pt>
                <c:pt idx="20">
                  <c:v>МБС(К)ОУ г. Нытва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2012г.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"/>
                  <c:y val="0.12187500000000002"/>
                </c:manualLayout>
              </c:layout>
              <c:showVal val="1"/>
            </c:dLbl>
            <c:dLbl>
              <c:idx val="2"/>
              <c:layout>
                <c:manualLayout>
                  <c:x val="1.3888888888888913E-3"/>
                  <c:y val="0.10312499999999999"/>
                </c:manualLayout>
              </c:layout>
              <c:showVal val="1"/>
            </c:dLbl>
            <c:showVal val="1"/>
          </c:dLbls>
          <c:cat>
            <c:strRef>
              <c:f>Лист1!$A$2:$A$22</c:f>
              <c:strCache>
                <c:ptCount val="21"/>
                <c:pt idx="0">
                  <c:v>МБОУ ОСОШ г.Нытва</c:v>
                </c:pt>
                <c:pt idx="1">
                  <c:v>МБОУ СОШ №7 п. Новоильинский</c:v>
                </c:pt>
                <c:pt idx="2">
                  <c:v>МБОУ СОШ п. Уральский</c:v>
                </c:pt>
                <c:pt idx="3">
                  <c:v>МБОУ ООШ №3</c:v>
                </c:pt>
                <c:pt idx="4">
                  <c:v>МБОУ ООШ №1</c:v>
                </c:pt>
                <c:pt idx="5">
                  <c:v>МБОУ ООШ №2</c:v>
                </c:pt>
                <c:pt idx="6">
                  <c:v>МАОУ Гимназия</c:v>
                </c:pt>
                <c:pt idx="7">
                  <c:v>МБОУ СОШ</c:v>
                </c:pt>
                <c:pt idx="8">
                  <c:v>МБОУ ООШ №89 ст. Григорьевская</c:v>
                </c:pt>
                <c:pt idx="9">
                  <c:v>МБОУ Григорьевская СОШ</c:v>
                </c:pt>
                <c:pt idx="10">
                  <c:v>МБОУ Чайковская СОШ</c:v>
                </c:pt>
                <c:pt idx="11">
                  <c:v>МБОУ СОШ Шерьинская-Базовая</c:v>
                </c:pt>
                <c:pt idx="12">
                  <c:v>МБОУ Батуровская СОШ</c:v>
                </c:pt>
                <c:pt idx="13">
                  <c:v>МБОУ Запольская ООШ</c:v>
                </c:pt>
                <c:pt idx="14">
                  <c:v>МБОУ Мокинская СОШ</c:v>
                </c:pt>
                <c:pt idx="15">
                  <c:v>МБОУ Сергниская ООШ</c:v>
                </c:pt>
                <c:pt idx="16">
                  <c:v>МБОУ Постаноговская СОШ</c:v>
                </c:pt>
                <c:pt idx="17">
                  <c:v>МБОУ Чекменёвская ООШ</c:v>
                </c:pt>
                <c:pt idx="18">
                  <c:v>МБОУ Воробьёвская Школа-сад</c:v>
                </c:pt>
                <c:pt idx="19">
                  <c:v>МБС(К)ОУ Школа-интернат</c:v>
                </c:pt>
                <c:pt idx="20">
                  <c:v>МБС(К)ОУ г. Нытва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hape val="box"/>
        <c:axId val="83176448"/>
        <c:axId val="83186432"/>
        <c:axId val="0"/>
      </c:bar3DChart>
      <c:catAx>
        <c:axId val="83176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ru-RU"/>
          </a:p>
        </c:txPr>
        <c:crossAx val="83186432"/>
        <c:crosses val="autoZero"/>
        <c:auto val="1"/>
        <c:lblAlgn val="ctr"/>
        <c:lblOffset val="100"/>
      </c:catAx>
      <c:valAx>
        <c:axId val="83186432"/>
        <c:scaling>
          <c:orientation val="minMax"/>
        </c:scaling>
        <c:axPos val="l"/>
        <c:majorGridlines/>
        <c:numFmt formatCode="General" sourceLinked="1"/>
        <c:tickLblPos val="nextTo"/>
        <c:crossAx val="83176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944575678040266"/>
          <c:y val="0.92120803805350615"/>
          <c:w val="0.44439993438320208"/>
          <c:h val="6.830096732271701E-2"/>
        </c:manualLayout>
      </c:layout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2011г.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3888888888888913E-3"/>
                  <c:y val="6.2626262626262627E-2"/>
                </c:manualLayout>
              </c:layout>
              <c:showVal val="1"/>
            </c:dLbl>
            <c:dLbl>
              <c:idx val="1"/>
              <c:layout>
                <c:manualLayout>
                  <c:x val="2.7777777777777848E-3"/>
                  <c:y val="6.4646464646464674E-2"/>
                </c:manualLayout>
              </c:layout>
              <c:showVal val="1"/>
            </c:dLbl>
            <c:dLbl>
              <c:idx val="3"/>
              <c:layout>
                <c:manualLayout>
                  <c:x val="-2.7777777777777848E-3"/>
                  <c:y val="5.6565656565656555E-2"/>
                </c:manualLayout>
              </c:layout>
              <c:showVal val="1"/>
            </c:dLbl>
            <c:dLbl>
              <c:idx val="5"/>
              <c:layout>
                <c:manualLayout>
                  <c:x val="-1.3888888888888913E-3"/>
                  <c:y val="6.4646464646464674E-2"/>
                </c:manualLayout>
              </c:layout>
              <c:showVal val="1"/>
            </c:dLbl>
            <c:dLbl>
              <c:idx val="6"/>
              <c:layout>
                <c:manualLayout>
                  <c:x val="-1.3888888888888913E-3"/>
                  <c:y val="6.4646464646464674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6.4646464646464674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6.4646464646464674E-2"/>
                </c:manualLayout>
              </c:layout>
              <c:showVal val="1"/>
            </c:dLbl>
            <c:showVal val="1"/>
          </c:dLbls>
          <c:cat>
            <c:strRef>
              <c:f>Лист1!$A$2:$A$22</c:f>
              <c:strCache>
                <c:ptCount val="21"/>
                <c:pt idx="0">
                  <c:v>МБОУ ООШ №2</c:v>
                </c:pt>
                <c:pt idx="1">
                  <c:v>МБОУ ООШ №3</c:v>
                </c:pt>
                <c:pt idx="2">
                  <c:v>МБОУ Чайковская СОШ</c:v>
                </c:pt>
                <c:pt idx="3">
                  <c:v>МБОУ ООШ №1</c:v>
                </c:pt>
                <c:pt idx="4">
                  <c:v>МБОУ СОШ п. Уральский</c:v>
                </c:pt>
                <c:pt idx="5">
                  <c:v>МБС(К)ОУ школа-интернат</c:v>
                </c:pt>
                <c:pt idx="6">
                  <c:v>МБОУ СОШ №7 п. Новоильинск</c:v>
                </c:pt>
                <c:pt idx="7">
                  <c:v>МБОУ  Запольская ООШ</c:v>
                </c:pt>
                <c:pt idx="8">
                  <c:v>МБС(К)ОУ г. Нытва</c:v>
                </c:pt>
                <c:pt idx="9">
                  <c:v>МАОУ Гимназия</c:v>
                </c:pt>
                <c:pt idx="10">
                  <c:v>МБОУ СОШ</c:v>
                </c:pt>
                <c:pt idx="11">
                  <c:v>МБОУ ООШ №89 ст.Григорьевская</c:v>
                </c:pt>
                <c:pt idx="12">
                  <c:v>МБОУ Григорьевская СОШ</c:v>
                </c:pt>
                <c:pt idx="13">
                  <c:v>МБОУ СОШ Шерьинская-Базовая</c:v>
                </c:pt>
                <c:pt idx="14">
                  <c:v>МБОУ Батуровская СОШ</c:v>
                </c:pt>
                <c:pt idx="15">
                  <c:v>МБОУ Мокинская СОШ</c:v>
                </c:pt>
                <c:pt idx="16">
                  <c:v>МБОУ Сергинская ООШ</c:v>
                </c:pt>
                <c:pt idx="17">
                  <c:v>МБОУ Постаноговская СОШ</c:v>
                </c:pt>
                <c:pt idx="18">
                  <c:v>МБОУ Чекменёвская ООШ</c:v>
                </c:pt>
                <c:pt idx="19">
                  <c:v>МБОУ Воробьёвская Школа-сад</c:v>
                </c:pt>
                <c:pt idx="20">
                  <c:v>МБОУ ОСОШ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2012г.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1.3888888888888913E-3"/>
                  <c:y val="6.8686868686868685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868686868686868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6.262626262626262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4646464646464674E-2"/>
                </c:manualLayout>
              </c:layout>
              <c:showVal val="1"/>
            </c:dLbl>
            <c:dLbl>
              <c:idx val="4"/>
              <c:layout>
                <c:manualLayout>
                  <c:x val="-1.0936132983377091E-7"/>
                  <c:y val="6.464646464646467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6.4646464646464674E-2"/>
                </c:manualLayout>
              </c:layout>
              <c:showVal val="1"/>
            </c:dLbl>
            <c:showVal val="1"/>
          </c:dLbls>
          <c:cat>
            <c:strRef>
              <c:f>Лист1!$A$2:$A$22</c:f>
              <c:strCache>
                <c:ptCount val="21"/>
                <c:pt idx="0">
                  <c:v>МБОУ ООШ №2</c:v>
                </c:pt>
                <c:pt idx="1">
                  <c:v>МБОУ ООШ №3</c:v>
                </c:pt>
                <c:pt idx="2">
                  <c:v>МБОУ Чайковская СОШ</c:v>
                </c:pt>
                <c:pt idx="3">
                  <c:v>МБОУ ООШ №1</c:v>
                </c:pt>
                <c:pt idx="4">
                  <c:v>МБОУ СОШ п. Уральский</c:v>
                </c:pt>
                <c:pt idx="5">
                  <c:v>МБС(К)ОУ школа-интернат</c:v>
                </c:pt>
                <c:pt idx="6">
                  <c:v>МБОУ СОШ №7 п. Новоильинск</c:v>
                </c:pt>
                <c:pt idx="7">
                  <c:v>МБОУ  Запольская ООШ</c:v>
                </c:pt>
                <c:pt idx="8">
                  <c:v>МБС(К)ОУ г. Нытва</c:v>
                </c:pt>
                <c:pt idx="9">
                  <c:v>МАОУ Гимназия</c:v>
                </c:pt>
                <c:pt idx="10">
                  <c:v>МБОУ СОШ</c:v>
                </c:pt>
                <c:pt idx="11">
                  <c:v>МБОУ ООШ №89 ст.Григорьевская</c:v>
                </c:pt>
                <c:pt idx="12">
                  <c:v>МБОУ Григорьевская СОШ</c:v>
                </c:pt>
                <c:pt idx="13">
                  <c:v>МБОУ СОШ Шерьинская-Базовая</c:v>
                </c:pt>
                <c:pt idx="14">
                  <c:v>МБОУ Батуровская СОШ</c:v>
                </c:pt>
                <c:pt idx="15">
                  <c:v>МБОУ Мокинская СОШ</c:v>
                </c:pt>
                <c:pt idx="16">
                  <c:v>МБОУ Сергинская ООШ</c:v>
                </c:pt>
                <c:pt idx="17">
                  <c:v>МБОУ Постаноговская СОШ</c:v>
                </c:pt>
                <c:pt idx="18">
                  <c:v>МБОУ Чекменёвская ООШ</c:v>
                </c:pt>
                <c:pt idx="19">
                  <c:v>МБОУ Воробьёвская Школа-сад</c:v>
                </c:pt>
                <c:pt idx="20">
                  <c:v>МБОУ ОСОШ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83212544"/>
        <c:axId val="83365888"/>
        <c:axId val="0"/>
      </c:bar3DChart>
      <c:catAx>
        <c:axId val="83212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ru-RU"/>
          </a:p>
        </c:txPr>
        <c:crossAx val="83365888"/>
        <c:crosses val="autoZero"/>
        <c:auto val="1"/>
        <c:lblAlgn val="ctr"/>
        <c:lblOffset val="100"/>
      </c:catAx>
      <c:valAx>
        <c:axId val="83365888"/>
        <c:scaling>
          <c:orientation val="minMax"/>
        </c:scaling>
        <c:axPos val="l"/>
        <c:majorGridlines/>
        <c:numFmt formatCode="General" sourceLinked="1"/>
        <c:tickLblPos val="nextTo"/>
        <c:crossAx val="832125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2011г.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6.9444444444444389E-3"/>
                  <c:y val="6.947637851400358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7.1519801411474251E-2"/>
                </c:manualLayout>
              </c:layout>
              <c:showVal val="1"/>
            </c:dLbl>
            <c:dLbl>
              <c:idx val="2"/>
              <c:layout>
                <c:manualLayout>
                  <c:x val="1.3888888888888909E-3"/>
                  <c:y val="6.1302686924120872E-2"/>
                </c:manualLayout>
              </c:layout>
              <c:showVal val="1"/>
            </c:dLbl>
            <c:dLbl>
              <c:idx val="3"/>
              <c:layout>
                <c:manualLayout>
                  <c:x val="-6.9444444444444232E-3"/>
                  <c:y val="2.0434228974706954E-3"/>
                </c:manualLayout>
              </c:layout>
              <c:showVal val="1"/>
            </c:dLbl>
            <c:dLbl>
              <c:idx val="4"/>
              <c:layout>
                <c:manualLayout>
                  <c:x val="-2.7777777777777835E-3"/>
                  <c:y val="6.3346109821591529E-2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2.0434228974706954E-3"/>
                </c:manualLayout>
              </c:layout>
              <c:showVal val="1"/>
            </c:dLbl>
            <c:dLbl>
              <c:idx val="6"/>
              <c:layout>
                <c:manualLayout>
                  <c:x val="1.3888888888888909E-3"/>
                  <c:y val="6.1302686924120872E-2"/>
                </c:manualLayout>
              </c:layout>
              <c:showVal val="1"/>
            </c:dLbl>
            <c:dLbl>
              <c:idx val="7"/>
              <c:layout>
                <c:manualLayout>
                  <c:x val="-1.3889982502187238E-3"/>
                  <c:y val="6.1302686924120872E-2"/>
                </c:manualLayout>
              </c:layout>
              <c:showVal val="1"/>
            </c:dLbl>
            <c:dLbl>
              <c:idx val="8"/>
              <c:layout>
                <c:manualLayout>
                  <c:x val="2.7777777777778334E-3"/>
                  <c:y val="5.9259264026650098E-2"/>
                </c:manualLayout>
              </c:layout>
              <c:showVal val="1"/>
            </c:dLbl>
            <c:showVal val="1"/>
          </c:dLbls>
          <c:cat>
            <c:strRef>
              <c:f>Лист1!$A$2:$A$22</c:f>
              <c:strCache>
                <c:ptCount val="21"/>
                <c:pt idx="0">
                  <c:v>МБОУ ОСОШ</c:v>
                </c:pt>
                <c:pt idx="1">
                  <c:v>МБОУ ООШ №2</c:v>
                </c:pt>
                <c:pt idx="2">
                  <c:v>МБОУ Уральская СОШ</c:v>
                </c:pt>
                <c:pt idx="3">
                  <c:v>МБОУ СОШ г. Нытва</c:v>
                </c:pt>
                <c:pt idx="4">
                  <c:v>МБС(К)ОУ Школа-интернат</c:v>
                </c:pt>
                <c:pt idx="5">
                  <c:v>МБОУ Чайковская СОШ</c:v>
                </c:pt>
                <c:pt idx="6">
                  <c:v>МБОУ ООШ №3</c:v>
                </c:pt>
                <c:pt idx="7">
                  <c:v>МБОУ СОШ Шерьинская-Базовая</c:v>
                </c:pt>
                <c:pt idx="8">
                  <c:v>МБОУ Григорьевская СОШ</c:v>
                </c:pt>
                <c:pt idx="9">
                  <c:v>МБОУ СОШ №1</c:v>
                </c:pt>
                <c:pt idx="10">
                  <c:v>МАОУ Гимназия</c:v>
                </c:pt>
                <c:pt idx="11">
                  <c:v>МБОУ СОШ №7 п.Новоильинск</c:v>
                </c:pt>
                <c:pt idx="12">
                  <c:v>МБОУ ООШ №89</c:v>
                </c:pt>
                <c:pt idx="13">
                  <c:v>МБОУ Батуровская СОШ</c:v>
                </c:pt>
                <c:pt idx="14">
                  <c:v>МБОУ Запольская ООШ</c:v>
                </c:pt>
                <c:pt idx="15">
                  <c:v>МБОУ Мокинская СОШ</c:v>
                </c:pt>
                <c:pt idx="16">
                  <c:v>МБОУ Сергинская ООШ</c:v>
                </c:pt>
                <c:pt idx="17">
                  <c:v>МБОУ Постаноговская СОШ</c:v>
                </c:pt>
                <c:pt idx="18">
                  <c:v>МБОУ Чекменёвская ООШ</c:v>
                </c:pt>
                <c:pt idx="19">
                  <c:v>МБОУ Воробьёвская Школа-сад</c:v>
                </c:pt>
                <c:pt idx="20">
                  <c:v>МБС(К)ОУ г. Нытва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2012г.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"/>
                  <c:y val="7.151980141147425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9259264026650098E-2"/>
                </c:manualLayout>
              </c:layout>
              <c:showVal val="1"/>
            </c:dLbl>
            <c:dLbl>
              <c:idx val="2"/>
              <c:layout>
                <c:manualLayout>
                  <c:x val="-1.3888888888888909E-3"/>
                  <c:y val="6.1302686924120872E-2"/>
                </c:manualLayout>
              </c:layout>
              <c:showVal val="1"/>
            </c:dLbl>
            <c:dLbl>
              <c:idx val="3"/>
              <c:layout>
                <c:manualLayout>
                  <c:x val="2.7777777777777835E-3"/>
                  <c:y val="6.33461098215915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2.0434228974706954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5.9259264026650098E-2"/>
                </c:manualLayout>
              </c:layout>
              <c:showVal val="1"/>
            </c:dLbl>
            <c:dLbl>
              <c:idx val="8"/>
              <c:layout>
                <c:manualLayout>
                  <c:x val="-1.3888888888888397E-3"/>
                  <c:y val="2.0434228974706954E-3"/>
                </c:manualLayout>
              </c:layout>
              <c:showVal val="1"/>
            </c:dLbl>
            <c:showVal val="1"/>
          </c:dLbls>
          <c:cat>
            <c:strRef>
              <c:f>Лист1!$A$2:$A$22</c:f>
              <c:strCache>
                <c:ptCount val="21"/>
                <c:pt idx="0">
                  <c:v>МБОУ ОСОШ</c:v>
                </c:pt>
                <c:pt idx="1">
                  <c:v>МБОУ ООШ №2</c:v>
                </c:pt>
                <c:pt idx="2">
                  <c:v>МБОУ Уральская СОШ</c:v>
                </c:pt>
                <c:pt idx="3">
                  <c:v>МБОУ СОШ г. Нытва</c:v>
                </c:pt>
                <c:pt idx="4">
                  <c:v>МБС(К)ОУ Школа-интернат</c:v>
                </c:pt>
                <c:pt idx="5">
                  <c:v>МБОУ Чайковская СОШ</c:v>
                </c:pt>
                <c:pt idx="6">
                  <c:v>МБОУ ООШ №3</c:v>
                </c:pt>
                <c:pt idx="7">
                  <c:v>МБОУ СОШ Шерьинская-Базовая</c:v>
                </c:pt>
                <c:pt idx="8">
                  <c:v>МБОУ Григорьевская СОШ</c:v>
                </c:pt>
                <c:pt idx="9">
                  <c:v>МБОУ СОШ №1</c:v>
                </c:pt>
                <c:pt idx="10">
                  <c:v>МАОУ Гимназия</c:v>
                </c:pt>
                <c:pt idx="11">
                  <c:v>МБОУ СОШ №7 п.Новоильинск</c:v>
                </c:pt>
                <c:pt idx="12">
                  <c:v>МБОУ ООШ №89</c:v>
                </c:pt>
                <c:pt idx="13">
                  <c:v>МБОУ Батуровская СОШ</c:v>
                </c:pt>
                <c:pt idx="14">
                  <c:v>МБОУ Запольская ООШ</c:v>
                </c:pt>
                <c:pt idx="15">
                  <c:v>МБОУ Мокинская СОШ</c:v>
                </c:pt>
                <c:pt idx="16">
                  <c:v>МБОУ Сергинская ООШ</c:v>
                </c:pt>
                <c:pt idx="17">
                  <c:v>МБОУ Постаноговская СОШ</c:v>
                </c:pt>
                <c:pt idx="18">
                  <c:v>МБОУ Чекменёвская ООШ</c:v>
                </c:pt>
                <c:pt idx="19">
                  <c:v>МБОУ Воробьёвская Школа-сад</c:v>
                </c:pt>
                <c:pt idx="20">
                  <c:v>МБС(К)ОУ г. Нытва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hape val="box"/>
        <c:axId val="83523072"/>
        <c:axId val="83524608"/>
        <c:axId val="0"/>
      </c:bar3DChart>
      <c:catAx>
        <c:axId val="83523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ru-RU"/>
          </a:p>
        </c:txPr>
        <c:crossAx val="83524608"/>
        <c:crosses val="autoZero"/>
        <c:auto val="1"/>
        <c:lblAlgn val="ctr"/>
        <c:lblOffset val="100"/>
      </c:catAx>
      <c:valAx>
        <c:axId val="83524608"/>
        <c:scaling>
          <c:orientation val="minMax"/>
        </c:scaling>
        <c:axPos val="l"/>
        <c:majorGridlines/>
        <c:numFmt formatCode="General" sourceLinked="1"/>
        <c:tickLblPos val="nextTo"/>
        <c:crossAx val="835230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2246894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О реализации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краевого проекта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правонарушений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квартал 2012г.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429264"/>
            <a:ext cx="8172480" cy="121444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solidFill>
                  <a:srgbClr val="FFC000"/>
                </a:solidFill>
              </a:rPr>
              <a:t>Отдел психолого-педагогического сопровождения</a:t>
            </a:r>
          </a:p>
          <a:p>
            <a:pPr algn="r"/>
            <a:r>
              <a:rPr lang="ru-RU" b="1" dirty="0" smtClean="0">
                <a:solidFill>
                  <a:srgbClr val="FFC000"/>
                </a:solidFill>
              </a:rPr>
              <a:t>Методист Рублёва Н.С.</a:t>
            </a:r>
          </a:p>
          <a:p>
            <a:pPr algn="r"/>
            <a:r>
              <a:rPr lang="ru-RU" b="1" dirty="0" smtClean="0">
                <a:solidFill>
                  <a:srgbClr val="FFC000"/>
                </a:solidFill>
              </a:rPr>
              <a:t>19.04.2012г.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714355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Исполнительская дисциплина</a:t>
            </a:r>
            <a:endParaRPr lang="ru-RU" sz="3600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365760"/>
          <a:ext cx="9144000" cy="649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596"/>
                <a:gridCol w="2928958"/>
                <a:gridCol w="1714512"/>
                <a:gridCol w="1928826"/>
                <a:gridCol w="2143108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№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Школа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Адресная помощь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(срок до 01.03.12г.)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Система мероприятий по профилактике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жестокого обращения (срок до 15.03.12г.)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суицидального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поведения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(срок до 17.03.12г.)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286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 №1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22.02.12г.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 №3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02.03.12г.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6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Григорьевская СОШ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21.02.12г.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16.03.12г.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Сергинская</a:t>
                      </a:r>
                      <a:r>
                        <a:rPr lang="ru-RU" sz="1200" baseline="0" dirty="0" smtClean="0"/>
                        <a:t> ООШ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15.03.12г.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</a:t>
                      </a:r>
                      <a:r>
                        <a:rPr lang="ru-RU" sz="1200" baseline="0" dirty="0" smtClean="0"/>
                        <a:t> ОСОШ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15.03.12г.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 №7 п.</a:t>
                      </a:r>
                      <a:r>
                        <a:rPr lang="ru-RU" sz="1200" baseline="0" dirty="0" smtClean="0"/>
                        <a:t> Новоильинский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Чайковская СОШ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12.03.12г.</a:t>
                      </a:r>
                      <a:endParaRPr lang="ru-RU" sz="12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МБС(К)ОУ г. Нытва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</a:t>
                      </a:r>
                      <a:r>
                        <a:rPr lang="ru-RU" sz="1200" baseline="0" dirty="0" smtClean="0"/>
                        <a:t> №2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15.03.12г.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r>
                        <a:rPr lang="ru-RU" sz="1200" b="1" baseline="0" dirty="0" smtClean="0"/>
                        <a:t> 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СОШ п. Уральский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14.03.12г.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МБОУ Батуровская</a:t>
                      </a:r>
                      <a:r>
                        <a:rPr lang="ru-RU" sz="1200" b="0" baseline="0" dirty="0" smtClean="0"/>
                        <a:t> СОШ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21.03.12г.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21.03.12г.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686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МБС(К)ОУ Школа-интернат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19.03.12г.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20.03.12г.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800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 №89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800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МБОУ Воробьёвская школа-сад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16.03.12г.</a:t>
                      </a:r>
                      <a:endParaRPr lang="ru-RU" sz="12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800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СОШ Шерьинская - Базовая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800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МБОУ Постаноговская</a:t>
                      </a:r>
                      <a:r>
                        <a:rPr lang="ru-RU" sz="1200" b="0" baseline="0" dirty="0" smtClean="0"/>
                        <a:t> СОШ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16.03.12г.</a:t>
                      </a:r>
                      <a:endParaRPr lang="ru-RU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800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Гимназия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9146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СОШ (НОЦ)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028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Запольская СОШ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543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Мокинская СОШ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5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МБОУ Чекменёвская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642917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Мониторинг группы риска</a:t>
            </a:r>
            <a:endParaRPr lang="ru-RU" sz="3600" dirty="0">
              <a:solidFill>
                <a:srgbClr val="7030A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144000" cy="6217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596"/>
                <a:gridCol w="2571768"/>
                <a:gridCol w="857256"/>
                <a:gridCol w="1143008"/>
                <a:gridCol w="857256"/>
                <a:gridCol w="1214446"/>
                <a:gridCol w="928694"/>
                <a:gridCol w="11429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№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Школа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TablePro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Ежекв-ый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мониторинг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Рейтинг школ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Данные по преступности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Суицид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Мониторинг для КДН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Сергинская</a:t>
                      </a:r>
                      <a:r>
                        <a:rPr lang="ru-RU" sz="1200" baseline="0" dirty="0" smtClean="0"/>
                        <a:t> ООШ</a:t>
                      </a:r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СОШ п. Уральский</a:t>
                      </a:r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</a:t>
                      </a:r>
                      <a:r>
                        <a:rPr lang="ru-RU" sz="1200" baseline="0" dirty="0" smtClean="0"/>
                        <a:t> №2</a:t>
                      </a:r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486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ОСОШ</a:t>
                      </a:r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 №89</a:t>
                      </a:r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 №1</a:t>
                      </a:r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МБС(К)ОУ Школа-интернат</a:t>
                      </a:r>
                      <a:endParaRPr lang="ru-RU" sz="1200" b="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 №7 п.</a:t>
                      </a:r>
                      <a:r>
                        <a:rPr lang="ru-RU" sz="1200" baseline="0" dirty="0" smtClean="0"/>
                        <a:t> Новоильинский</a:t>
                      </a:r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Гимназия</a:t>
                      </a:r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МБОУ Батуровская</a:t>
                      </a:r>
                      <a:r>
                        <a:rPr lang="ru-RU" sz="1200" b="0" baseline="0" dirty="0" smtClean="0"/>
                        <a:t> СОШ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04.04.12г.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04.04.12г.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ООШ №3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04.04.12г.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04.04.12г.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Мокинская СОШ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35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Запольская СОШ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3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Чайковская СОШ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03.04.12г.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МБОУ Постаноговская</a:t>
                      </a:r>
                      <a:r>
                        <a:rPr lang="ru-RU" sz="1200" b="0" baseline="0" dirty="0" smtClean="0"/>
                        <a:t> СОШ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63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СОШ Шерьинская - Базовая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378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СОШ (НОЦ)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92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МБС(К)ОУ г. Нытва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6067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МБОУ Григорьевская СОШ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06.04.12г.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210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МБОУ Чекменёвская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30.03.12г.</a:t>
                      </a:r>
                      <a:endParaRPr lang="ru-RU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03.04.12г.</a:t>
                      </a:r>
                      <a:endParaRPr lang="ru-RU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835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МБОУ Воробьёвская школа-сад</a:t>
                      </a:r>
                      <a:endParaRPr lang="ru-RU" sz="1200" b="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</a:t>
                      </a:r>
                      <a:endParaRPr lang="ru-RU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43050"/>
            <a:ext cx="9143999" cy="27860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Анализ правонарушений среди несовершеннолетних за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квартал 2012г.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85776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Анализ правонарушений среди несовершеннолетних за 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ru-RU" sz="3600" dirty="0" smtClean="0">
                <a:solidFill>
                  <a:srgbClr val="FF0000"/>
                </a:solidFill>
              </a:rPr>
              <a:t> квартал 2012г.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rgbClr val="0000FF"/>
                </a:solidFill>
              </a:rPr>
              <a:t>Преступления – снижение на </a:t>
            </a:r>
            <a:r>
              <a:rPr lang="ru-RU" dirty="0" smtClean="0">
                <a:solidFill>
                  <a:srgbClr val="FF0000"/>
                </a:solidFill>
              </a:rPr>
              <a:t>50%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ООД – рост </a:t>
            </a:r>
            <a:r>
              <a:rPr lang="ru-RU" smtClean="0">
                <a:solidFill>
                  <a:schemeClr val="bg1"/>
                </a:solidFill>
              </a:rPr>
              <a:t>на </a:t>
            </a:r>
            <a:r>
              <a:rPr lang="ru-RU" smtClean="0">
                <a:solidFill>
                  <a:srgbClr val="FF0000"/>
                </a:solidFill>
              </a:rPr>
              <a:t>44%</a:t>
            </a:r>
            <a:endParaRPr lang="ru-RU" dirty="0" smtClean="0">
              <a:solidFill>
                <a:srgbClr val="FF0000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rgbClr val="0000FF"/>
                </a:solidFill>
              </a:rPr>
              <a:t>Административные правонарушения – снижение на </a:t>
            </a:r>
            <a:r>
              <a:rPr lang="ru-RU" dirty="0" smtClean="0">
                <a:solidFill>
                  <a:srgbClr val="FF0000"/>
                </a:solidFill>
              </a:rPr>
              <a:t>40% 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142908" y="1142984"/>
          <a:ext cx="785818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2917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Преступления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5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Преступления совершены </a:t>
            </a:r>
            <a:r>
              <a:rPr lang="ru-RU" sz="1800" dirty="0" smtClean="0">
                <a:solidFill>
                  <a:srgbClr val="FF0000"/>
                </a:solidFill>
              </a:rPr>
              <a:t>7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(</a:t>
            </a:r>
            <a:r>
              <a:rPr lang="ru-RU" sz="1800" dirty="0" err="1" smtClean="0">
                <a:solidFill>
                  <a:schemeClr val="bg1"/>
                </a:solidFill>
              </a:rPr>
              <a:t>аппг</a:t>
            </a:r>
            <a:r>
              <a:rPr lang="ru-RU" sz="1800" dirty="0" smtClean="0">
                <a:solidFill>
                  <a:schemeClr val="bg1"/>
                </a:solidFill>
              </a:rPr>
              <a:t> – </a:t>
            </a:r>
            <a:r>
              <a:rPr lang="ru-RU" sz="1800" dirty="0" smtClean="0">
                <a:solidFill>
                  <a:srgbClr val="FF0000"/>
                </a:solidFill>
              </a:rPr>
              <a:t>9</a:t>
            </a:r>
            <a:r>
              <a:rPr lang="ru-RU" sz="1800" dirty="0" smtClean="0">
                <a:solidFill>
                  <a:schemeClr val="bg1"/>
                </a:solidFill>
              </a:rPr>
              <a:t>) несовершеннолетними, из них: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FFFF00"/>
                </a:solidFill>
              </a:rPr>
              <a:t>один бывший учащийся из МОУ СОШ г. Нытва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FFFF00"/>
                </a:solidFill>
              </a:rPr>
              <a:t>второй не учился, не работал, являлся инвалидом (бывший воспитанник детского дома)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FFFF00"/>
                </a:solidFill>
              </a:rPr>
              <a:t>трое – </a:t>
            </a:r>
            <a:r>
              <a:rPr lang="ru-RU" sz="1800" smtClean="0">
                <a:solidFill>
                  <a:srgbClr val="FFFF00"/>
                </a:solidFill>
              </a:rPr>
              <a:t>МОУ </a:t>
            </a:r>
            <a:r>
              <a:rPr lang="ru-RU" sz="1800" smtClean="0">
                <a:solidFill>
                  <a:srgbClr val="FFFF00"/>
                </a:solidFill>
              </a:rPr>
              <a:t>ОСОШ </a:t>
            </a:r>
            <a:r>
              <a:rPr lang="ru-RU" sz="1800" dirty="0" smtClean="0">
                <a:solidFill>
                  <a:srgbClr val="FFFF00"/>
                </a:solidFill>
              </a:rPr>
              <a:t>г. Нытва (на данный момент </a:t>
            </a:r>
            <a:r>
              <a:rPr lang="ru-RU" sz="1800" dirty="0" err="1" smtClean="0">
                <a:solidFill>
                  <a:srgbClr val="FFFF00"/>
                </a:solidFill>
              </a:rPr>
              <a:t>совершенноление</a:t>
            </a:r>
            <a:r>
              <a:rPr lang="ru-RU" sz="1800" dirty="0" smtClean="0">
                <a:solidFill>
                  <a:srgbClr val="FFFF00"/>
                </a:solidFill>
              </a:rPr>
              <a:t>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FFFF00"/>
                </a:solidFill>
              </a:rPr>
              <a:t>одна учащаяся МОУ СОШ п. Уральский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FFFF00"/>
                </a:solidFill>
              </a:rPr>
              <a:t>один несовершеннолетний из другого района Пермского края</a:t>
            </a:r>
          </a:p>
          <a:p>
            <a:pPr>
              <a:spcBef>
                <a:spcPts val="0"/>
              </a:spcBef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428868"/>
          <a:ext cx="9144000" cy="442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2917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Общественно опасные деяния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71500"/>
          <a:ext cx="91440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14355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Административные правонарушения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38"/>
          <a:ext cx="9144000" cy="621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sh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Fresh</Template>
  <TotalTime>55</TotalTime>
  <Words>615</Words>
  <PresentationFormat>Экран (4:3)</PresentationFormat>
  <Paragraphs>274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Fresh</vt:lpstr>
      <vt:lpstr>О реализации  краевого проекта  по профилактике правонарушений за I квартал 2012г.</vt:lpstr>
      <vt:lpstr>Исполнительская дисциплина</vt:lpstr>
      <vt:lpstr>Мониторинг группы риска</vt:lpstr>
      <vt:lpstr>Анализ правонарушений среди несовершеннолетних за I квартал 2012г.</vt:lpstr>
      <vt:lpstr>Анализ правонарушений среди несовершеннолетних за I квартал 2012г.</vt:lpstr>
      <vt:lpstr>Преступления</vt:lpstr>
      <vt:lpstr>Общественно опасные деяния</vt:lpstr>
      <vt:lpstr>Административные правонарушения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 краевого проекта  по профилактике правонарушений за I квартал 2012г.</dc:title>
  <cp:lastModifiedBy>USER</cp:lastModifiedBy>
  <cp:revision>5</cp:revision>
  <dcterms:modified xsi:type="dcterms:W3CDTF">2012-04-19T10:26:57Z</dcterms:modified>
</cp:coreProperties>
</file>