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30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resh title.png"/>
          <p:cNvPicPr>
            <a:picLocks noChangeAspect="1"/>
          </p:cNvPicPr>
          <p:nvPr/>
        </p:nvPicPr>
        <p:blipFill>
          <a:blip r:embed="rId2"/>
          <a:srcRect b="39770"/>
          <a:stretch>
            <a:fillRect/>
          </a:stretch>
        </p:blipFill>
        <p:spPr>
          <a:xfrm>
            <a:off x="377" y="1566826"/>
            <a:ext cx="9143245" cy="22431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34035"/>
            <a:ext cx="7772400" cy="1470025"/>
          </a:xfrm>
        </p:spPr>
        <p:txBody>
          <a:bodyPr anchor="b" anchorCtr="0">
            <a:noAutofit/>
          </a:bodyPr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5257800" cy="1371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24600" y="6288741"/>
            <a:ext cx="1981200" cy="365125"/>
          </a:xfrm>
        </p:spPr>
        <p:txBody>
          <a:bodyPr/>
          <a:lstStyle>
            <a:lvl1pPr algn="r">
              <a:defRPr/>
            </a:lvl1pPr>
          </a:lstStyle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288741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288741"/>
            <a:ext cx="685800" cy="365125"/>
          </a:xfrm>
        </p:spPr>
        <p:txBody>
          <a:bodyPr/>
          <a:lstStyle>
            <a:lvl1pPr>
              <a:defRPr sz="11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Picture 9" descr="Fresh title.png"/>
          <p:cNvPicPr>
            <a:picLocks noChangeAspect="1"/>
          </p:cNvPicPr>
          <p:nvPr/>
        </p:nvPicPr>
        <p:blipFill>
          <a:blip r:embed="rId2"/>
          <a:srcRect t="33632" b="59388"/>
          <a:stretch>
            <a:fillRect/>
          </a:stretch>
        </p:blipFill>
        <p:spPr>
          <a:xfrm>
            <a:off x="0" y="6598024"/>
            <a:ext cx="9143245" cy="25997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600200"/>
            <a:ext cx="1752600" cy="4525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600200"/>
            <a:ext cx="5257800" cy="4525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resh sec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" y="3767583"/>
            <a:ext cx="9143245" cy="30904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2819400"/>
            <a:ext cx="7772400" cy="18288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0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353" y="5257800"/>
            <a:ext cx="7772400" cy="6858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Wingdings" pitchFamily="2" charset="2"/>
              <a:buNone/>
              <a:defRPr sz="16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353" y="6553200"/>
            <a:ext cx="1981200" cy="231013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1024" y="6553200"/>
            <a:ext cx="2895600" cy="231013"/>
          </a:xfrm>
        </p:spPr>
        <p:txBody>
          <a:bodyPr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58953" y="6553200"/>
            <a:ext cx="685800" cy="231013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3706" y="2070100"/>
            <a:ext cx="3429000" cy="37385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259" y="2070100"/>
            <a:ext cx="3429000" cy="37385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675094" y="1842247"/>
            <a:ext cx="3505200" cy="3962400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435" y="1809750"/>
            <a:ext cx="3429000" cy="639762"/>
          </a:xfrm>
          <a:noFill/>
        </p:spPr>
        <p:txBody>
          <a:bodyPr vert="horz" lIns="91440" tIns="91440" rIns="91440" bIns="9144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0600" y="1842247"/>
            <a:ext cx="3505200" cy="3962400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7494" y="1809750"/>
            <a:ext cx="3429000" cy="639762"/>
          </a:xfrm>
          <a:noFill/>
        </p:spPr>
        <p:txBody>
          <a:bodyPr vert="horz" lIns="91440" tIns="91440" rIns="91440" bIns="9144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7494" y="2590800"/>
            <a:ext cx="3429000" cy="32178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5435" y="2590800"/>
            <a:ext cx="3429000" cy="32178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4498848"/>
            <a:ext cx="7223760" cy="86868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673352"/>
            <a:ext cx="7223760" cy="25877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2500" y="5367528"/>
            <a:ext cx="7223760" cy="80467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6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2500" y="6553200"/>
            <a:ext cx="1828800" cy="2286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4495800"/>
            <a:ext cx="7219950" cy="87153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52500" y="1676400"/>
            <a:ext cx="7219950" cy="2590800"/>
          </a:xfrm>
          <a:ln w="127000">
            <a:solidFill>
              <a:srgbClr val="FFFFFF">
                <a:alpha val="10000"/>
              </a:srgb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2500" y="5367338"/>
            <a:ext cx="7223760" cy="80486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2500" y="6553200"/>
            <a:ext cx="1828800" cy="2286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resh Master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77" y="283"/>
            <a:ext cx="9143245" cy="68574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146124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2057401"/>
            <a:ext cx="72390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2500" y="6553200"/>
            <a:ext cx="1828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77100" y="65532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b="1" kern="1200">
          <a:solidFill>
            <a:schemeClr val="tx1">
              <a:alpha val="90000"/>
            </a:schemeClr>
          </a:solidFill>
          <a:effectLst>
            <a:innerShdw blurRad="38100">
              <a:schemeClr val="tx1">
                <a:lumMod val="85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800"/>
        </a:spcBef>
        <a:buFont typeface="Wingdings" pitchFamily="2" charset="2"/>
        <a:buChar char=""/>
        <a:defRPr sz="2000" b="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800"/>
        </a:spcBef>
        <a:buFont typeface="Wingdings" pitchFamily="2" charset="2"/>
        <a:buChar char=""/>
        <a:defRPr sz="1800" b="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800"/>
        </a:spcBef>
        <a:buFont typeface="Wingdings" pitchFamily="2" charset="2"/>
        <a:buChar char="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800"/>
        </a:spcBef>
        <a:buFont typeface="Wingdings" pitchFamily="2" charset="2"/>
        <a:buChar char="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857496"/>
            <a:ext cx="9144000" cy="2246894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ru-RU" dirty="0" smtClean="0">
                <a:solidFill>
                  <a:srgbClr val="FF0000"/>
                </a:solidFill>
              </a:rPr>
              <a:t>О реализации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краевого проекта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по профилактике правонарушений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за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ru-RU" dirty="0" smtClean="0">
                <a:solidFill>
                  <a:srgbClr val="FF0000"/>
                </a:solidFill>
              </a:rPr>
              <a:t> квартал 2012г.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5429264"/>
            <a:ext cx="8172480" cy="1214446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b="1" dirty="0" smtClean="0">
                <a:solidFill>
                  <a:srgbClr val="FFC000"/>
                </a:solidFill>
              </a:rPr>
              <a:t>Отдел психолого-педагогического сопровождения</a:t>
            </a:r>
          </a:p>
          <a:p>
            <a:pPr algn="r"/>
            <a:r>
              <a:rPr lang="ru-RU" b="1" dirty="0" smtClean="0">
                <a:solidFill>
                  <a:srgbClr val="FFC000"/>
                </a:solidFill>
              </a:rPr>
              <a:t>Методист Рублёва Н.С.</a:t>
            </a:r>
          </a:p>
          <a:p>
            <a:pPr algn="r"/>
            <a:r>
              <a:rPr lang="ru-RU" b="1" dirty="0" smtClean="0">
                <a:solidFill>
                  <a:srgbClr val="FFC000"/>
                </a:solidFill>
              </a:rPr>
              <a:t>26</a:t>
            </a:r>
            <a:r>
              <a:rPr lang="ru-RU" b="1" dirty="0" smtClean="0">
                <a:solidFill>
                  <a:srgbClr val="FFC000"/>
                </a:solidFill>
              </a:rPr>
              <a:t>.04.2012г</a:t>
            </a:r>
            <a:r>
              <a:rPr lang="ru-RU" b="1" dirty="0" smtClean="0">
                <a:solidFill>
                  <a:srgbClr val="FFC000"/>
                </a:solidFill>
              </a:rPr>
              <a:t>.</a:t>
            </a:r>
            <a:endParaRPr lang="ru-RU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42900"/>
            <a:ext cx="9144000" cy="642918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7030A0"/>
                </a:solidFill>
              </a:rPr>
              <a:t>Мониторинг группы риска</a:t>
            </a:r>
            <a:endParaRPr lang="ru-RU" sz="3600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428604"/>
          <a:ext cx="9144000" cy="6416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00034"/>
                <a:gridCol w="3143272"/>
                <a:gridCol w="928694"/>
                <a:gridCol w="1143008"/>
                <a:gridCol w="1428760"/>
                <a:gridCol w="857256"/>
                <a:gridCol w="1142976"/>
              </a:tblGrid>
              <a:tr h="33437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70C0"/>
                          </a:solidFill>
                        </a:rPr>
                        <a:t>№</a:t>
                      </a:r>
                      <a:endParaRPr lang="ru-RU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70C0"/>
                          </a:solidFill>
                        </a:rPr>
                        <a:t>Детский сад</a:t>
                      </a:r>
                      <a:endParaRPr lang="ru-RU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TablePro</a:t>
                      </a:r>
                      <a:endParaRPr lang="ru-RU" sz="1200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Ежекв-ый</a:t>
                      </a:r>
                      <a:r>
                        <a:rPr lang="ru-RU" sz="1200" baseline="0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 мониторинг</a:t>
                      </a:r>
                      <a:endParaRPr lang="ru-RU" sz="1200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Данные по преступности</a:t>
                      </a:r>
                      <a:endParaRPr lang="ru-RU" sz="1200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Суицид</a:t>
                      </a:r>
                      <a:endParaRPr lang="ru-RU" sz="1200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Cambria" pitchFamily="18" charset="0"/>
                        </a:rPr>
                        <a:t>Мониторинг для КДН</a:t>
                      </a:r>
                      <a:endParaRPr lang="ru-RU" sz="1200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20066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МДОУ ДС №1</a:t>
                      </a:r>
                      <a:endParaRPr lang="ru-RU" sz="11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28.03.12г.</a:t>
                      </a:r>
                      <a:endParaRPr lang="ru-RU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</a:tr>
              <a:tr h="20066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МАДОУ ДС №13</a:t>
                      </a:r>
                      <a:endParaRPr lang="ru-RU" sz="11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28.03.12г.</a:t>
                      </a:r>
                      <a:endParaRPr lang="ru-RU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</a:tr>
              <a:tr h="20066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МДОУ ДС №16</a:t>
                      </a:r>
                      <a:endParaRPr lang="ru-RU" sz="11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29.03.12г.</a:t>
                      </a:r>
                      <a:endParaRPr lang="ru-RU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</a:tr>
              <a:tr h="20066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МДОУ ДС «Петушок» с.</a:t>
                      </a:r>
                      <a:r>
                        <a:rPr lang="ru-RU" sz="1100" baseline="0" dirty="0" smtClean="0"/>
                        <a:t> Григорьевское</a:t>
                      </a:r>
                      <a:endParaRPr lang="ru-RU" sz="11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30.03.12г.</a:t>
                      </a:r>
                      <a:endParaRPr lang="ru-RU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</a:tr>
              <a:tr h="20066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МАДОУ ДС «Малышок» п. Новоильинский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06.04.12г.</a:t>
                      </a:r>
                      <a:endParaRPr lang="ru-RU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29.03.12г.</a:t>
                      </a:r>
                      <a:endParaRPr lang="ru-RU" sz="11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</a:tr>
              <a:tr h="20066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6.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МДОУ ДС «Берёзка» п. Уральский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28.03.12г.</a:t>
                      </a:r>
                      <a:endParaRPr lang="ru-RU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03.04.12г.</a:t>
                      </a:r>
                      <a:endParaRPr lang="ru-RU" sz="11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28.03.12г.</a:t>
                      </a:r>
                      <a:endParaRPr lang="ru-RU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0066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7.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МДОУ ДС «Теремок» п. Уральский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02.04.12г.</a:t>
                      </a:r>
                      <a:endParaRPr lang="ru-RU" sz="11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30.03.12г.</a:t>
                      </a:r>
                      <a:endParaRPr lang="ru-RU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02.04.12г.</a:t>
                      </a:r>
                      <a:endParaRPr lang="ru-RU" sz="11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30.03.12г.</a:t>
                      </a:r>
                      <a:endParaRPr lang="ru-RU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0066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8.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МДОУ ДС д. Белобородово</a:t>
                      </a:r>
                      <a:endParaRPr lang="ru-RU" sz="11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02.04.12г.</a:t>
                      </a:r>
                      <a:endParaRPr lang="ru-RU" sz="11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</a:tr>
              <a:tr h="20066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9.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МБДОУ ДС «Светлячок» п. Уральский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04.04.12г.</a:t>
                      </a:r>
                      <a:endParaRPr lang="ru-RU" sz="11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26.03.12г.</a:t>
                      </a:r>
                      <a:endParaRPr lang="ru-RU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-</a:t>
                      </a:r>
                      <a:endParaRPr lang="ru-RU" sz="11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26.03.12г.</a:t>
                      </a:r>
                      <a:endParaRPr lang="ru-RU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4065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МАДОУ ДС №4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28.03.12г.</a:t>
                      </a:r>
                      <a:endParaRPr lang="ru-RU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02.04.12г.</a:t>
                      </a:r>
                      <a:endParaRPr lang="ru-RU" sz="11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smtClean="0"/>
                        <a:t>-</a:t>
                      </a:r>
                      <a:endParaRPr lang="ru-RU" sz="11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02.04.12г.</a:t>
                      </a:r>
                      <a:endParaRPr lang="ru-RU" sz="11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4065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11.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МДОУ ДС №1 п. Новоильинский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09.04.12г.</a:t>
                      </a:r>
                      <a:endParaRPr lang="ru-RU" sz="11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28.03.12г.</a:t>
                      </a:r>
                      <a:endParaRPr lang="ru-RU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-</a:t>
                      </a:r>
                      <a:endParaRPr lang="ru-RU" sz="11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09.04.12г.</a:t>
                      </a:r>
                      <a:endParaRPr lang="ru-RU" sz="11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4065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12.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МДОУ ДС с. Шерья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-</a:t>
                      </a:r>
                      <a:endParaRPr lang="ru-RU" sz="11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03.04.12г.</a:t>
                      </a:r>
                      <a:endParaRPr lang="ru-RU" sz="11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-</a:t>
                      </a:r>
                      <a:endParaRPr lang="ru-RU" sz="11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03.04.12г.</a:t>
                      </a:r>
                      <a:endParaRPr lang="ru-RU" sz="11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4065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13.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МБДОУ ДС №14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-</a:t>
                      </a:r>
                      <a:endParaRPr lang="ru-RU" sz="11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03.04.12г.</a:t>
                      </a:r>
                      <a:endParaRPr lang="ru-RU" sz="11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05.04.12г.</a:t>
                      </a:r>
                      <a:endParaRPr lang="ru-RU" sz="11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-</a:t>
                      </a:r>
                      <a:endParaRPr lang="ru-RU" sz="11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05.04.12г.</a:t>
                      </a:r>
                      <a:endParaRPr lang="ru-RU" sz="11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4065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14.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МДОУ ДС «Колосок» ст. Чайковская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-</a:t>
                      </a:r>
                      <a:endParaRPr lang="ru-RU" sz="11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04.04.12г.</a:t>
                      </a:r>
                      <a:endParaRPr lang="ru-RU" sz="11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-</a:t>
                      </a:r>
                      <a:endParaRPr lang="ru-RU" sz="11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04.04.12г.</a:t>
                      </a:r>
                      <a:endParaRPr lang="ru-RU" sz="11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4065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15.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МДОУ ДС с. Мокино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-</a:t>
                      </a:r>
                      <a:endParaRPr lang="ru-RU" sz="11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02.04.12г.</a:t>
                      </a:r>
                      <a:endParaRPr lang="ru-RU" sz="11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-</a:t>
                      </a:r>
                      <a:endParaRPr lang="ru-RU" sz="11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5209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16.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МДОУ ДС №6</a:t>
                      </a:r>
                      <a:endParaRPr lang="ru-RU" sz="11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-</a:t>
                      </a:r>
                      <a:endParaRPr lang="ru-RU" sz="11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17.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МДОУ ДС №7</a:t>
                      </a:r>
                      <a:endParaRPr lang="ru-RU" sz="11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-</a:t>
                      </a:r>
                      <a:endParaRPr lang="ru-RU" sz="11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</a:tr>
              <a:tr h="17495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18.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МДОУ ДС №10</a:t>
                      </a:r>
                      <a:endParaRPr lang="ru-RU" sz="11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-</a:t>
                      </a:r>
                      <a:endParaRPr lang="ru-RU" sz="11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19.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МДОУ ДС №12</a:t>
                      </a:r>
                      <a:endParaRPr lang="ru-RU" sz="11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-</a:t>
                      </a:r>
                      <a:endParaRPr lang="ru-RU" sz="11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</a:tr>
              <a:tr h="12638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МДОУ ДС д. Нижняя Гаревая</a:t>
                      </a:r>
                      <a:endParaRPr lang="ru-RU" sz="11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-</a:t>
                      </a:r>
                      <a:endParaRPr lang="ru-RU" sz="11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</a:tr>
              <a:tr h="13781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21.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МДОУ ДС д. Груни</a:t>
                      </a:r>
                      <a:endParaRPr lang="ru-RU" sz="11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-</a:t>
                      </a:r>
                      <a:endParaRPr lang="ru-RU" sz="11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4924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22.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МДОУ ДС №2 ст. Григорьевская</a:t>
                      </a:r>
                      <a:endParaRPr lang="ru-RU" sz="11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-</a:t>
                      </a:r>
                      <a:endParaRPr lang="ru-RU" sz="11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23.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МБДОУ ДС с. Покровское</a:t>
                      </a:r>
                      <a:endParaRPr lang="ru-RU" sz="11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-</a:t>
                      </a:r>
                      <a:endParaRPr lang="ru-RU" sz="11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esh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resh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resh">
      <a:fillStyleLst>
        <a:solidFill>
          <a:schemeClr val="phClr"/>
        </a:solidFill>
        <a:solidFill>
          <a:schemeClr val="phClr">
            <a:tint val="70000"/>
            <a:satMod val="115000"/>
          </a:schemeClr>
        </a:solidFill>
        <a:solidFill>
          <a:schemeClr val="phClr">
            <a:shade val="80000"/>
            <a:satMod val="115000"/>
          </a:schemeClr>
        </a:soli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/>
          </a:solidFill>
          <a:prstDash val="solid"/>
          <a:miter/>
        </a:ln>
        <a:ln w="76200" cap="flat" cmpd="thickThin" algn="ctr">
          <a:solidFill>
            <a:schemeClr val="phClr">
              <a:alpha val="8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63500" sx="101000" sy="101000" rotWithShape="0">
              <a:srgbClr val="FFFFFF">
                <a:alpha val="50000"/>
              </a:srgbClr>
            </a:outerShdw>
          </a:effectLst>
        </a:effectStyle>
        <a:effectStyle>
          <a:effectLst>
            <a:innerShdw blurRad="101600">
              <a:srgbClr val="FFFFFF">
                <a:alpha val="75000"/>
              </a:srgbClr>
            </a:innerShdw>
            <a:outerShdw blurRad="63500" sx="101000" sy="101000" rotWithShape="0">
              <a:srgbClr val="FFFFFF">
                <a:alpha val="50000"/>
              </a:srgbClr>
            </a:outerShdw>
            <a:reflection blurRad="12700" stA="30000" endPos="35000" dist="38100" dir="5400000" sy="-100000" rotWithShape="0"/>
          </a:effectLst>
          <a:scene3d>
            <a:camera prst="orthographicFront">
              <a:rot lat="0" lon="0" rev="0"/>
            </a:camera>
            <a:lightRig rig="balanced" dir="t">
              <a:rot lat="0" lon="0" rev="30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Fresh</Template>
  <TotalTime>541</TotalTime>
  <Words>283</Words>
  <PresentationFormat>Экран (4:3)</PresentationFormat>
  <Paragraphs>108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Fresh</vt:lpstr>
      <vt:lpstr>О реализации  краевого проекта  по профилактике правонарушений за I квартал 2012г.</vt:lpstr>
      <vt:lpstr>Мониторинг группы риска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работы  за I квартал 2012г.</dc:title>
  <cp:lastModifiedBy>USER</cp:lastModifiedBy>
  <cp:revision>52</cp:revision>
  <dcterms:modified xsi:type="dcterms:W3CDTF">2012-04-28T05:03:13Z</dcterms:modified>
</cp:coreProperties>
</file>