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59" r:id="rId3"/>
    <p:sldId id="262" r:id="rId4"/>
    <p:sldId id="264" r:id="rId5"/>
    <p:sldId id="265" r:id="rId6"/>
    <p:sldId id="266" r:id="rId7"/>
    <p:sldId id="276" r:id="rId8"/>
    <p:sldId id="277" r:id="rId9"/>
    <p:sldId id="292" r:id="rId10"/>
    <p:sldId id="281" r:id="rId11"/>
    <p:sldId id="293" r:id="rId12"/>
    <p:sldId id="298" r:id="rId13"/>
    <p:sldId id="294" r:id="rId14"/>
    <p:sldId id="283" r:id="rId15"/>
    <p:sldId id="295" r:id="rId16"/>
    <p:sldId id="284" r:id="rId17"/>
    <p:sldId id="285" r:id="rId18"/>
  </p:sldIdLst>
  <p:sldSz cx="9144000" cy="6858000" type="screen4x3"/>
  <p:notesSz cx="9144000" cy="6858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8653980752406201E-2"/>
          <c:y val="5.5969561640615922E-2"/>
          <c:w val="0.91912379702537184"/>
          <c:h val="0.493158224624907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2017-2018 уч. год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1.1111111111111181E-2"/>
                  <c:y val="4.0404040404040404E-3"/>
                </c:manualLayout>
              </c:layout>
              <c:showVal val="1"/>
            </c:dLbl>
            <c:dLbl>
              <c:idx val="1"/>
              <c:layout>
                <c:manualLayout>
                  <c:x val="2.7777777777779284E-3"/>
                  <c:y val="8.0808080808080808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4.0404040404040404E-3"/>
                </c:manualLayout>
              </c:layout>
              <c:showVal val="1"/>
            </c:dLbl>
            <c:dLbl>
              <c:idx val="3"/>
              <c:layout>
                <c:manualLayout>
                  <c:x val="-1.3888888888889347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1666666666666814E-3"/>
                  <c:y val="2.0202020202020202E-3"/>
                </c:manualLayout>
              </c:layout>
              <c:showVal val="1"/>
            </c:dLbl>
            <c:dLbl>
              <c:idx val="5"/>
              <c:layout>
                <c:manualLayout>
                  <c:x val="1.3888888888889347E-3"/>
                  <c:y val="-2.0202020202020202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4.0404040404041445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4.0404040404040404E-3"/>
                </c:manualLayout>
              </c:layout>
              <c:showVal val="1"/>
            </c:dLbl>
            <c:dLbl>
              <c:idx val="8"/>
              <c:layout>
                <c:manualLayout>
                  <c:x val="-5.5555555555555558E-3"/>
                  <c:y val="-7.4928507070944755E-3"/>
                </c:manualLayout>
              </c:layout>
              <c:showVal val="1"/>
            </c:dLbl>
            <c:showVal val="1"/>
          </c:dLbls>
          <c:cat>
            <c:strRef>
              <c:f>Лист1!$A$2:$A$17</c:f>
              <c:strCache>
                <c:ptCount val="16"/>
                <c:pt idx="0">
                  <c:v>Григорьевская СОШ</c:v>
                </c:pt>
                <c:pt idx="1">
                  <c:v>Батуровская ООШ</c:v>
                </c:pt>
                <c:pt idx="2">
                  <c:v>Чайковская СОШ</c:v>
                </c:pt>
                <c:pt idx="3">
                  <c:v>СОШ п. Уральский</c:v>
                </c:pt>
                <c:pt idx="4">
                  <c:v>МБОУ СОШ № 3 </c:v>
                </c:pt>
                <c:pt idx="5">
                  <c:v>НККК им. Атамана Ермака</c:v>
                </c:pt>
                <c:pt idx="6">
                  <c:v>ООШ №2</c:v>
                </c:pt>
                <c:pt idx="7">
                  <c:v>ООШ №1</c:v>
                </c:pt>
                <c:pt idx="8">
                  <c:v>Чекменёвская ООШ</c:v>
                </c:pt>
                <c:pt idx="9">
                  <c:v>СОШ Шерьинская-Базовая</c:v>
                </c:pt>
                <c:pt idx="10">
                  <c:v>Сергинская ООШ</c:v>
                </c:pt>
                <c:pt idx="11">
                  <c:v>Постаноговская ООШ</c:v>
                </c:pt>
                <c:pt idx="12">
                  <c:v>Гимназия</c:v>
                </c:pt>
                <c:pt idx="13">
                  <c:v>Мокинская ООШ</c:v>
                </c:pt>
                <c:pt idx="14">
                  <c:v>ООШ №89 ст.Григорьевская</c:v>
                </c:pt>
                <c:pt idx="15">
                  <c:v>Запольская ООШ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28</c:v>
                </c:pt>
                <c:pt idx="1">
                  <c:v>24</c:v>
                </c:pt>
                <c:pt idx="2">
                  <c:v>23</c:v>
                </c:pt>
                <c:pt idx="3">
                  <c:v>13</c:v>
                </c:pt>
                <c:pt idx="4">
                  <c:v>12</c:v>
                </c:pt>
                <c:pt idx="5">
                  <c:v>10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2016-2017уч. год2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Лист1!$A$2:$A$17</c:f>
              <c:strCache>
                <c:ptCount val="16"/>
                <c:pt idx="0">
                  <c:v>Григорьевская СОШ</c:v>
                </c:pt>
                <c:pt idx="1">
                  <c:v>Батуровская ООШ</c:v>
                </c:pt>
                <c:pt idx="2">
                  <c:v>Чайковская СОШ</c:v>
                </c:pt>
                <c:pt idx="3">
                  <c:v>СОШ п. Уральский</c:v>
                </c:pt>
                <c:pt idx="4">
                  <c:v>МБОУ СОШ № 3 </c:v>
                </c:pt>
                <c:pt idx="5">
                  <c:v>НККК им. Атамана Ермака</c:v>
                </c:pt>
                <c:pt idx="6">
                  <c:v>ООШ №2</c:v>
                </c:pt>
                <c:pt idx="7">
                  <c:v>ООШ №1</c:v>
                </c:pt>
                <c:pt idx="8">
                  <c:v>Чекменёвская ООШ</c:v>
                </c:pt>
                <c:pt idx="9">
                  <c:v>СОШ Шерьинская-Базовая</c:v>
                </c:pt>
                <c:pt idx="10">
                  <c:v>Сергинская ООШ</c:v>
                </c:pt>
                <c:pt idx="11">
                  <c:v>Постаноговская ООШ</c:v>
                </c:pt>
                <c:pt idx="12">
                  <c:v>Гимназия</c:v>
                </c:pt>
                <c:pt idx="13">
                  <c:v>Мокинская ООШ</c:v>
                </c:pt>
                <c:pt idx="14">
                  <c:v>ООШ №89 ст.Григорьевская</c:v>
                </c:pt>
                <c:pt idx="15">
                  <c:v>Запольская ООШ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11</c:v>
                </c:pt>
                <c:pt idx="1">
                  <c:v>9</c:v>
                </c:pt>
                <c:pt idx="2">
                  <c:v>31</c:v>
                </c:pt>
                <c:pt idx="3">
                  <c:v>12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2</c:v>
                </c:pt>
                <c:pt idx="9">
                  <c:v>17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  <c:pt idx="14">
                  <c:v>0</c:v>
                </c:pt>
                <c:pt idx="15">
                  <c:v>4</c:v>
                </c:pt>
              </c:numCache>
            </c:numRef>
          </c:val>
        </c:ser>
        <c:shape val="box"/>
        <c:axId val="113884160"/>
        <c:axId val="114017024"/>
        <c:axId val="0"/>
      </c:bar3DChart>
      <c:catAx>
        <c:axId val="113884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  <c:crossAx val="114017024"/>
        <c:crosses val="autoZero"/>
        <c:auto val="1"/>
        <c:lblAlgn val="ctr"/>
        <c:lblOffset val="100"/>
      </c:catAx>
      <c:valAx>
        <c:axId val="114017024"/>
        <c:scaling>
          <c:orientation val="minMax"/>
        </c:scaling>
        <c:axPos val="l"/>
        <c:majorGridlines/>
        <c:numFmt formatCode="General" sourceLinked="1"/>
        <c:tickLblPos val="nextTo"/>
        <c:crossAx val="1138841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8653980752405972E-2"/>
          <c:y val="5.5969561640615832E-2"/>
          <c:w val="0.91912379702537184"/>
          <c:h val="0.493158224624907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1111111111111125E-2"/>
                  <c:y val="4.0404040404040404E-3"/>
                </c:manualLayout>
              </c:layout>
              <c:showVal val="1"/>
            </c:dLbl>
            <c:dLbl>
              <c:idx val="1"/>
              <c:layout>
                <c:manualLayout>
                  <c:x val="2.7777777777779284E-3"/>
                  <c:y val="8.0808080808080808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4.0404040404040404E-3"/>
                </c:manualLayout>
              </c:layout>
              <c:showVal val="1"/>
            </c:dLbl>
            <c:dLbl>
              <c:idx val="3"/>
              <c:layout>
                <c:manualLayout>
                  <c:x val="-1.388888888888933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1666666666666683E-3"/>
                  <c:y val="2.0202020202020202E-3"/>
                </c:manualLayout>
              </c:layout>
              <c:showVal val="1"/>
            </c:dLbl>
            <c:dLbl>
              <c:idx val="5"/>
              <c:layout>
                <c:manualLayout>
                  <c:x val="1.3888888888889334E-3"/>
                  <c:y val="-2.0202020202020202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4.0404040404041193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4.0404040404040404E-3"/>
                </c:manualLayout>
              </c:layout>
              <c:showVal val="1"/>
            </c:dLbl>
            <c:dLbl>
              <c:idx val="8"/>
              <c:layout>
                <c:manualLayout>
                  <c:x val="-5.5555555555555558E-3"/>
                  <c:y val="-7.492850707094450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СОШ Шерьинская-Базовая</c:v>
                </c:pt>
                <c:pt idx="1">
                  <c:v>Постаноговская ООШ</c:v>
                </c:pt>
                <c:pt idx="2">
                  <c:v>Сергинская ООШ</c:v>
                </c:pt>
                <c:pt idx="3">
                  <c:v>Чайковская СОШ</c:v>
                </c:pt>
                <c:pt idx="4">
                  <c:v>Чекменёвская ООШ</c:v>
                </c:pt>
                <c:pt idx="5">
                  <c:v>МБОУ СОШ № 3 </c:v>
                </c:pt>
                <c:pt idx="6">
                  <c:v>Григорьевская СОШ</c:v>
                </c:pt>
                <c:pt idx="7">
                  <c:v>Запольская ООШ</c:v>
                </c:pt>
                <c:pt idx="8">
                  <c:v>НККК им. Атамана Ермака</c:v>
                </c:pt>
                <c:pt idx="9">
                  <c:v>ООШ №2</c:v>
                </c:pt>
                <c:pt idx="10">
                  <c:v>ООШ №89 ст.Григорьевская</c:v>
                </c:pt>
                <c:pt idx="11">
                  <c:v>Мокинская ООШ</c:v>
                </c:pt>
                <c:pt idx="12">
                  <c:v>Гимназия</c:v>
                </c:pt>
                <c:pt idx="13">
                  <c:v>СОШ п. Уральский</c:v>
                </c:pt>
                <c:pt idx="14">
                  <c:v>ООШ №1</c:v>
                </c:pt>
                <c:pt idx="15">
                  <c:v>Батуровская ООШ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13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6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Классные часы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СОШ Шерьинская-Базовая</c:v>
                </c:pt>
                <c:pt idx="1">
                  <c:v>Постаноговская ООШ</c:v>
                </c:pt>
                <c:pt idx="2">
                  <c:v>Сергинская ООШ</c:v>
                </c:pt>
                <c:pt idx="3">
                  <c:v>Чайковская СОШ</c:v>
                </c:pt>
                <c:pt idx="4">
                  <c:v>Чекменёвская ООШ</c:v>
                </c:pt>
                <c:pt idx="5">
                  <c:v>МБОУ СОШ № 3 </c:v>
                </c:pt>
                <c:pt idx="6">
                  <c:v>Григорьевская СОШ</c:v>
                </c:pt>
                <c:pt idx="7">
                  <c:v>Запольская ООШ</c:v>
                </c:pt>
                <c:pt idx="8">
                  <c:v>НККК им. Атамана Ермака</c:v>
                </c:pt>
                <c:pt idx="9">
                  <c:v>ООШ №2</c:v>
                </c:pt>
                <c:pt idx="10">
                  <c:v>ООШ №89 ст.Григорьевская</c:v>
                </c:pt>
                <c:pt idx="11">
                  <c:v>Мокинская ООШ</c:v>
                </c:pt>
                <c:pt idx="12">
                  <c:v>Гимназия</c:v>
                </c:pt>
                <c:pt idx="13">
                  <c:v>СОШ п. Уральский</c:v>
                </c:pt>
                <c:pt idx="14">
                  <c:v>ООШ №1</c:v>
                </c:pt>
                <c:pt idx="15">
                  <c:v>Батуровская ООШ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3</c:v>
                </c:pt>
                <c:pt idx="1">
                  <c:v>11</c:v>
                </c:pt>
                <c:pt idx="2">
                  <c:v>21</c:v>
                </c:pt>
                <c:pt idx="3">
                  <c:v>16</c:v>
                </c:pt>
                <c:pt idx="4">
                  <c:v>14</c:v>
                </c:pt>
                <c:pt idx="5">
                  <c:v>6</c:v>
                </c:pt>
                <c:pt idx="6">
                  <c:v>9</c:v>
                </c:pt>
                <c:pt idx="7">
                  <c:v>3</c:v>
                </c:pt>
                <c:pt idx="8">
                  <c:v>21</c:v>
                </c:pt>
                <c:pt idx="9">
                  <c:v>19</c:v>
                </c:pt>
                <c:pt idx="10">
                  <c:v>13</c:v>
                </c:pt>
                <c:pt idx="11">
                  <c:v>7</c:v>
                </c:pt>
                <c:pt idx="12">
                  <c:v>13</c:v>
                </c:pt>
                <c:pt idx="13">
                  <c:v>52</c:v>
                </c:pt>
                <c:pt idx="14">
                  <c:v>14</c:v>
                </c:pt>
                <c:pt idx="15">
                  <c:v>10</c:v>
                </c:pt>
              </c:numCache>
            </c:numRef>
          </c:val>
        </c:ser>
        <c:shape val="box"/>
        <c:axId val="87067264"/>
        <c:axId val="87093632"/>
        <c:axId val="0"/>
      </c:bar3DChart>
      <c:catAx>
        <c:axId val="87067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  <c:crossAx val="87093632"/>
        <c:crosses val="autoZero"/>
        <c:auto val="1"/>
        <c:lblAlgn val="ctr"/>
        <c:lblOffset val="100"/>
      </c:catAx>
      <c:valAx>
        <c:axId val="87093632"/>
        <c:scaling>
          <c:orientation val="minMax"/>
        </c:scaling>
        <c:axPos val="l"/>
        <c:majorGridlines/>
        <c:numFmt formatCode="General" sourceLinked="1"/>
        <c:tickLblPos val="nextTo"/>
        <c:crossAx val="870672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457200" indent="-457200">
              <a:buNone/>
              <a:defRPr/>
            </a:pPr>
            <a:r>
              <a:rPr lang="ru-RU" dirty="0" smtClean="0"/>
              <a:t>147 восстановительных программ </a:t>
            </a:r>
          </a:p>
          <a:p>
            <a:pPr marL="457200" indent="-457200">
              <a:buNone/>
              <a:defRPr/>
            </a:pPr>
            <a:r>
              <a:rPr lang="ru-RU" dirty="0" smtClean="0"/>
              <a:t>приняли</a:t>
            </a:r>
            <a:r>
              <a:rPr lang="ru-RU" baseline="0" dirty="0" smtClean="0"/>
              <a:t> участие </a:t>
            </a:r>
            <a:r>
              <a:rPr lang="ru-RU" dirty="0" smtClean="0"/>
              <a:t>1029 несовершеннолетних</a:t>
            </a:r>
          </a:p>
          <a:p>
            <a:pPr marL="457200" indent="-457200">
              <a:buNone/>
              <a:defRPr/>
            </a:pPr>
            <a:endParaRPr lang="ru-RU" dirty="0"/>
          </a:p>
        </c:rich>
      </c:tx>
      <c:layout>
        <c:manualLayout>
          <c:xMode val="edge"/>
          <c:yMode val="edge"/>
          <c:x val="0.25047450665888987"/>
          <c:y val="2.577319587628865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н/л-взрослый</c:v>
                </c:pt>
                <c:pt idx="1">
                  <c:v>н/л - род-ль</c:v>
                </c:pt>
                <c:pt idx="2">
                  <c:v>н/л -гр. н/л</c:v>
                </c:pt>
                <c:pt idx="3">
                  <c:v>н/л-н/л</c:v>
                </c:pt>
                <c:pt idx="4">
                  <c:v>круг ценности</c:v>
                </c:pt>
                <c:pt idx="5">
                  <c:v>круги принятия решения </c:v>
                </c:pt>
                <c:pt idx="6">
                  <c:v>круг забот</c:v>
                </c:pt>
                <c:pt idx="7">
                  <c:v>гр. н/л - гр. н/л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2.0000000000000007E-2</c:v>
                </c:pt>
                <c:pt idx="1">
                  <c:v>1.0000000000000004E-2</c:v>
                </c:pt>
                <c:pt idx="2">
                  <c:v>9.0000000000000024E-2</c:v>
                </c:pt>
                <c:pt idx="3">
                  <c:v>0.53</c:v>
                </c:pt>
                <c:pt idx="4">
                  <c:v>0.29000000000000009</c:v>
                </c:pt>
                <c:pt idx="5">
                  <c:v>4.0000000000000015E-2</c:v>
                </c:pt>
                <c:pt idx="6">
                  <c:v>0</c:v>
                </c:pt>
                <c:pt idx="7">
                  <c:v>2.0000000000000007E-2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147  восстановительных программ</a:t>
            </a:r>
            <a:endParaRPr lang="ru-RU" sz="24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Родитель</c:v>
                </c:pt>
                <c:pt idx="1">
                  <c:v>Классный руководитель</c:v>
                </c:pt>
                <c:pt idx="2">
                  <c:v>Личное</c:v>
                </c:pt>
                <c:pt idx="3">
                  <c:v>ШСП</c:v>
                </c:pt>
                <c:pt idx="4">
                  <c:v>Свидетель </c:v>
                </c:pt>
                <c:pt idx="5">
                  <c:v>Администрация школы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4.0000000000000015E-2</c:v>
                </c:pt>
                <c:pt idx="1">
                  <c:v>0.3600000000000001</c:v>
                </c:pt>
                <c:pt idx="2">
                  <c:v>0.14000000000000001</c:v>
                </c:pt>
                <c:pt idx="3">
                  <c:v>0.19</c:v>
                </c:pt>
                <c:pt idx="4">
                  <c:v>0.24000000000000005</c:v>
                </c:pt>
                <c:pt idx="5">
                  <c:v>3.0000000000000002E-2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D3DEE-D425-43D4-BD67-C0659A7EEC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040EB2-1D38-46A4-ABE8-C7319261046F}">
      <dgm:prSet phldrT="[Текст]"/>
      <dgm:spPr/>
      <dgm:t>
        <a:bodyPr/>
        <a:lstStyle/>
        <a:p>
          <a:r>
            <a:rPr lang="ru-RU" b="1" dirty="0" smtClean="0"/>
            <a:t>16 ШСП</a:t>
          </a:r>
          <a:endParaRPr lang="ru-RU" b="1" dirty="0"/>
        </a:p>
      </dgm:t>
    </dgm:pt>
    <dgm:pt modelId="{377118AD-003D-4FEC-BF87-A72FEE042ECB}" type="parTrans" cxnId="{7F7AB77B-C2F8-4B8A-822D-7ECBA78E0DAA}">
      <dgm:prSet/>
      <dgm:spPr/>
      <dgm:t>
        <a:bodyPr/>
        <a:lstStyle/>
        <a:p>
          <a:endParaRPr lang="ru-RU"/>
        </a:p>
      </dgm:t>
    </dgm:pt>
    <dgm:pt modelId="{FFFB8B58-3D53-4E3A-9899-8E04072EF51D}" type="sibTrans" cxnId="{7F7AB77B-C2F8-4B8A-822D-7ECBA78E0DAA}">
      <dgm:prSet/>
      <dgm:spPr/>
      <dgm:t>
        <a:bodyPr/>
        <a:lstStyle/>
        <a:p>
          <a:endParaRPr lang="ru-RU"/>
        </a:p>
      </dgm:t>
    </dgm:pt>
    <dgm:pt modelId="{210BE548-1871-436E-A751-760EE924ABB4}">
      <dgm:prSet phldrT="[Текст]"/>
      <dgm:spPr/>
      <dgm:t>
        <a:bodyPr/>
        <a:lstStyle/>
        <a:p>
          <a:r>
            <a:rPr lang="ru-RU" b="1" dirty="0" smtClean="0"/>
            <a:t>16 педагогов</a:t>
          </a:r>
          <a:endParaRPr lang="ru-RU" b="1" dirty="0"/>
        </a:p>
      </dgm:t>
    </dgm:pt>
    <dgm:pt modelId="{0E8BF29A-89C2-4FBE-B4F5-4AD6851FFAE4}" type="parTrans" cxnId="{A1A59DDA-1916-46FB-925A-856D000159F3}">
      <dgm:prSet/>
      <dgm:spPr/>
      <dgm:t>
        <a:bodyPr/>
        <a:lstStyle/>
        <a:p>
          <a:endParaRPr lang="ru-RU"/>
        </a:p>
      </dgm:t>
    </dgm:pt>
    <dgm:pt modelId="{D647BC67-02F9-4044-AABF-9CEAAF76DB1A}" type="sibTrans" cxnId="{A1A59DDA-1916-46FB-925A-856D000159F3}">
      <dgm:prSet/>
      <dgm:spPr/>
      <dgm:t>
        <a:bodyPr/>
        <a:lstStyle/>
        <a:p>
          <a:endParaRPr lang="ru-RU"/>
        </a:p>
      </dgm:t>
    </dgm:pt>
    <dgm:pt modelId="{9132CEC3-E1C0-4963-AF6A-EB022E3E2C89}">
      <dgm:prSet phldrT="[Текст]" custT="1"/>
      <dgm:spPr/>
      <dgm:t>
        <a:bodyPr/>
        <a:lstStyle/>
        <a:p>
          <a:r>
            <a:rPr lang="ru-RU" sz="2600" b="1" dirty="0" smtClean="0"/>
            <a:t>132 обучающихся </a:t>
          </a:r>
        </a:p>
        <a:p>
          <a:r>
            <a:rPr lang="ru-RU" sz="2600" b="1" dirty="0" smtClean="0"/>
            <a:t>(25 медиаторов)</a:t>
          </a:r>
          <a:endParaRPr lang="ru-RU" sz="2600" b="1" dirty="0"/>
        </a:p>
      </dgm:t>
    </dgm:pt>
    <dgm:pt modelId="{3314A3E1-5C8B-45A1-80D7-403FCB491DB5}" type="parTrans" cxnId="{CE8BD8A2-7736-421D-8017-E238C04BFB47}">
      <dgm:prSet/>
      <dgm:spPr/>
      <dgm:t>
        <a:bodyPr/>
        <a:lstStyle/>
        <a:p>
          <a:endParaRPr lang="ru-RU"/>
        </a:p>
      </dgm:t>
    </dgm:pt>
    <dgm:pt modelId="{3041FF85-5B1A-4984-B9A1-F733BBBB703D}" type="sibTrans" cxnId="{CE8BD8A2-7736-421D-8017-E238C04BFB47}">
      <dgm:prSet/>
      <dgm:spPr/>
      <dgm:t>
        <a:bodyPr/>
        <a:lstStyle/>
        <a:p>
          <a:endParaRPr lang="ru-RU"/>
        </a:p>
      </dgm:t>
    </dgm:pt>
    <dgm:pt modelId="{EF738B9D-F0AD-4DD7-982D-B92C1CB1C51E}" type="pres">
      <dgm:prSet presAssocID="{0D8D3DEE-D425-43D4-BD67-C0659A7EEC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20601D-F19C-441D-816F-7C9C7332A895}" type="pres">
      <dgm:prSet presAssocID="{4E040EB2-1D38-46A4-ABE8-C7319261046F}" presName="hierRoot1" presStyleCnt="0"/>
      <dgm:spPr/>
    </dgm:pt>
    <dgm:pt modelId="{36A85DCA-4E08-48DC-8099-A9E001C91F83}" type="pres">
      <dgm:prSet presAssocID="{4E040EB2-1D38-46A4-ABE8-C7319261046F}" presName="composite" presStyleCnt="0"/>
      <dgm:spPr/>
    </dgm:pt>
    <dgm:pt modelId="{2292E1CF-C466-4F41-BB33-60EA1B2E941D}" type="pres">
      <dgm:prSet presAssocID="{4E040EB2-1D38-46A4-ABE8-C7319261046F}" presName="background" presStyleLbl="node0" presStyleIdx="0" presStyleCnt="1"/>
      <dgm:spPr/>
    </dgm:pt>
    <dgm:pt modelId="{FE99B0E6-2FFB-44C0-9094-D04FB5B708B3}" type="pres">
      <dgm:prSet presAssocID="{4E040EB2-1D38-46A4-ABE8-C7319261046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145110-06A6-485C-B671-46E39BCDAC72}" type="pres">
      <dgm:prSet presAssocID="{4E040EB2-1D38-46A4-ABE8-C7319261046F}" presName="hierChild2" presStyleCnt="0"/>
      <dgm:spPr/>
    </dgm:pt>
    <dgm:pt modelId="{BE3C93AA-DC01-4057-BC35-4D024F6D25EE}" type="pres">
      <dgm:prSet presAssocID="{0E8BF29A-89C2-4FBE-B4F5-4AD6851FFAE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B0E0EF2-32F9-4669-AF04-6CAF3895AC5F}" type="pres">
      <dgm:prSet presAssocID="{210BE548-1871-436E-A751-760EE924ABB4}" presName="hierRoot2" presStyleCnt="0"/>
      <dgm:spPr/>
    </dgm:pt>
    <dgm:pt modelId="{29CAF3B3-5D11-4DEF-B7C2-04E483539F8D}" type="pres">
      <dgm:prSet presAssocID="{210BE548-1871-436E-A751-760EE924ABB4}" presName="composite2" presStyleCnt="0"/>
      <dgm:spPr/>
    </dgm:pt>
    <dgm:pt modelId="{D532108C-9FC3-4CC0-A29D-70B0A3984552}" type="pres">
      <dgm:prSet presAssocID="{210BE548-1871-436E-A751-760EE924ABB4}" presName="background2" presStyleLbl="node2" presStyleIdx="0" presStyleCnt="2"/>
      <dgm:spPr/>
    </dgm:pt>
    <dgm:pt modelId="{6B6A4618-3162-438F-97FB-7AF177B2C675}" type="pres">
      <dgm:prSet presAssocID="{210BE548-1871-436E-A751-760EE924ABB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F8AAF6-0CCF-41F7-92ED-513196362F1A}" type="pres">
      <dgm:prSet presAssocID="{210BE548-1871-436E-A751-760EE924ABB4}" presName="hierChild3" presStyleCnt="0"/>
      <dgm:spPr/>
    </dgm:pt>
    <dgm:pt modelId="{14B4D627-297D-4437-BA83-08459A3C7A67}" type="pres">
      <dgm:prSet presAssocID="{3314A3E1-5C8B-45A1-80D7-403FCB491DB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114E44E-EDF7-44E8-B65A-A5FD91E4954D}" type="pres">
      <dgm:prSet presAssocID="{9132CEC3-E1C0-4963-AF6A-EB022E3E2C89}" presName="hierRoot2" presStyleCnt="0"/>
      <dgm:spPr/>
    </dgm:pt>
    <dgm:pt modelId="{843A6D37-9527-4928-B615-CB4D1D134B60}" type="pres">
      <dgm:prSet presAssocID="{9132CEC3-E1C0-4963-AF6A-EB022E3E2C89}" presName="composite2" presStyleCnt="0"/>
      <dgm:spPr/>
    </dgm:pt>
    <dgm:pt modelId="{C6FEEF74-FDC8-47AB-A723-0D11FF240DFA}" type="pres">
      <dgm:prSet presAssocID="{9132CEC3-E1C0-4963-AF6A-EB022E3E2C89}" presName="background2" presStyleLbl="node2" presStyleIdx="1" presStyleCnt="2"/>
      <dgm:spPr/>
    </dgm:pt>
    <dgm:pt modelId="{9B035F2F-160A-4997-98D5-0374A05E0099}" type="pres">
      <dgm:prSet presAssocID="{9132CEC3-E1C0-4963-AF6A-EB022E3E2C8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B8836-BF98-41F5-B5E1-1EB981E5AD11}" type="pres">
      <dgm:prSet presAssocID="{9132CEC3-E1C0-4963-AF6A-EB022E3E2C89}" presName="hierChild3" presStyleCnt="0"/>
      <dgm:spPr/>
    </dgm:pt>
  </dgm:ptLst>
  <dgm:cxnLst>
    <dgm:cxn modelId="{CE8BD8A2-7736-421D-8017-E238C04BFB47}" srcId="{4E040EB2-1D38-46A4-ABE8-C7319261046F}" destId="{9132CEC3-E1C0-4963-AF6A-EB022E3E2C89}" srcOrd="1" destOrd="0" parTransId="{3314A3E1-5C8B-45A1-80D7-403FCB491DB5}" sibTransId="{3041FF85-5B1A-4984-B9A1-F733BBBB703D}"/>
    <dgm:cxn modelId="{47DDA3BC-A56E-408F-8297-637E9CB60789}" type="presOf" srcId="{3314A3E1-5C8B-45A1-80D7-403FCB491DB5}" destId="{14B4D627-297D-4437-BA83-08459A3C7A67}" srcOrd="0" destOrd="0" presId="urn:microsoft.com/office/officeart/2005/8/layout/hierarchy1"/>
    <dgm:cxn modelId="{BCA6C559-97B0-4D07-8AB4-7E9FC5055623}" type="presOf" srcId="{9132CEC3-E1C0-4963-AF6A-EB022E3E2C89}" destId="{9B035F2F-160A-4997-98D5-0374A05E0099}" srcOrd="0" destOrd="0" presId="urn:microsoft.com/office/officeart/2005/8/layout/hierarchy1"/>
    <dgm:cxn modelId="{6053B778-7653-416F-A025-13E1E9E9629B}" type="presOf" srcId="{210BE548-1871-436E-A751-760EE924ABB4}" destId="{6B6A4618-3162-438F-97FB-7AF177B2C675}" srcOrd="0" destOrd="0" presId="urn:microsoft.com/office/officeart/2005/8/layout/hierarchy1"/>
    <dgm:cxn modelId="{EC536702-8516-4D7F-826E-3B9B112DF293}" type="presOf" srcId="{0E8BF29A-89C2-4FBE-B4F5-4AD6851FFAE4}" destId="{BE3C93AA-DC01-4057-BC35-4D024F6D25EE}" srcOrd="0" destOrd="0" presId="urn:microsoft.com/office/officeart/2005/8/layout/hierarchy1"/>
    <dgm:cxn modelId="{7F7AB77B-C2F8-4B8A-822D-7ECBA78E0DAA}" srcId="{0D8D3DEE-D425-43D4-BD67-C0659A7EECA4}" destId="{4E040EB2-1D38-46A4-ABE8-C7319261046F}" srcOrd="0" destOrd="0" parTransId="{377118AD-003D-4FEC-BF87-A72FEE042ECB}" sibTransId="{FFFB8B58-3D53-4E3A-9899-8E04072EF51D}"/>
    <dgm:cxn modelId="{A1A59DDA-1916-46FB-925A-856D000159F3}" srcId="{4E040EB2-1D38-46A4-ABE8-C7319261046F}" destId="{210BE548-1871-436E-A751-760EE924ABB4}" srcOrd="0" destOrd="0" parTransId="{0E8BF29A-89C2-4FBE-B4F5-4AD6851FFAE4}" sibTransId="{D647BC67-02F9-4044-AABF-9CEAAF76DB1A}"/>
    <dgm:cxn modelId="{2CD909D9-EE02-4440-B483-82275B074AF9}" type="presOf" srcId="{4E040EB2-1D38-46A4-ABE8-C7319261046F}" destId="{FE99B0E6-2FFB-44C0-9094-D04FB5B708B3}" srcOrd="0" destOrd="0" presId="urn:microsoft.com/office/officeart/2005/8/layout/hierarchy1"/>
    <dgm:cxn modelId="{AFD45218-25A6-4F5A-8AC4-B2BFEEA0255C}" type="presOf" srcId="{0D8D3DEE-D425-43D4-BD67-C0659A7EECA4}" destId="{EF738B9D-F0AD-4DD7-982D-B92C1CB1C51E}" srcOrd="0" destOrd="0" presId="urn:microsoft.com/office/officeart/2005/8/layout/hierarchy1"/>
    <dgm:cxn modelId="{C9A990BC-F444-445B-9ACF-AEA70B66DA60}" type="presParOf" srcId="{EF738B9D-F0AD-4DD7-982D-B92C1CB1C51E}" destId="{3220601D-F19C-441D-816F-7C9C7332A895}" srcOrd="0" destOrd="0" presId="urn:microsoft.com/office/officeart/2005/8/layout/hierarchy1"/>
    <dgm:cxn modelId="{2CE19818-981A-4B51-8024-3D351E866C7C}" type="presParOf" srcId="{3220601D-F19C-441D-816F-7C9C7332A895}" destId="{36A85DCA-4E08-48DC-8099-A9E001C91F83}" srcOrd="0" destOrd="0" presId="urn:microsoft.com/office/officeart/2005/8/layout/hierarchy1"/>
    <dgm:cxn modelId="{A18638F8-ED1D-4878-87C5-AA9695F56D94}" type="presParOf" srcId="{36A85DCA-4E08-48DC-8099-A9E001C91F83}" destId="{2292E1CF-C466-4F41-BB33-60EA1B2E941D}" srcOrd="0" destOrd="0" presId="urn:microsoft.com/office/officeart/2005/8/layout/hierarchy1"/>
    <dgm:cxn modelId="{DF3C4F33-A830-4115-BB57-6ECB3D203FF4}" type="presParOf" srcId="{36A85DCA-4E08-48DC-8099-A9E001C91F83}" destId="{FE99B0E6-2FFB-44C0-9094-D04FB5B708B3}" srcOrd="1" destOrd="0" presId="urn:microsoft.com/office/officeart/2005/8/layout/hierarchy1"/>
    <dgm:cxn modelId="{85A07FEC-B934-472E-87AE-7DDB2831E70C}" type="presParOf" srcId="{3220601D-F19C-441D-816F-7C9C7332A895}" destId="{88145110-06A6-485C-B671-46E39BCDAC72}" srcOrd="1" destOrd="0" presId="urn:microsoft.com/office/officeart/2005/8/layout/hierarchy1"/>
    <dgm:cxn modelId="{58DD3976-17FB-4DB8-8D9D-6E6DED363423}" type="presParOf" srcId="{88145110-06A6-485C-B671-46E39BCDAC72}" destId="{BE3C93AA-DC01-4057-BC35-4D024F6D25EE}" srcOrd="0" destOrd="0" presId="urn:microsoft.com/office/officeart/2005/8/layout/hierarchy1"/>
    <dgm:cxn modelId="{65DE53F8-DF84-473F-AC21-B24D6AD1251E}" type="presParOf" srcId="{88145110-06A6-485C-B671-46E39BCDAC72}" destId="{EB0E0EF2-32F9-4669-AF04-6CAF3895AC5F}" srcOrd="1" destOrd="0" presId="urn:microsoft.com/office/officeart/2005/8/layout/hierarchy1"/>
    <dgm:cxn modelId="{039B9EC4-ED6A-4467-856A-53DA8241D486}" type="presParOf" srcId="{EB0E0EF2-32F9-4669-AF04-6CAF3895AC5F}" destId="{29CAF3B3-5D11-4DEF-B7C2-04E483539F8D}" srcOrd="0" destOrd="0" presId="urn:microsoft.com/office/officeart/2005/8/layout/hierarchy1"/>
    <dgm:cxn modelId="{ACC1850B-5052-4BD8-8E6B-113255E16885}" type="presParOf" srcId="{29CAF3B3-5D11-4DEF-B7C2-04E483539F8D}" destId="{D532108C-9FC3-4CC0-A29D-70B0A3984552}" srcOrd="0" destOrd="0" presId="urn:microsoft.com/office/officeart/2005/8/layout/hierarchy1"/>
    <dgm:cxn modelId="{3E983BE3-AE27-4F88-A0E3-8CFC82528F14}" type="presParOf" srcId="{29CAF3B3-5D11-4DEF-B7C2-04E483539F8D}" destId="{6B6A4618-3162-438F-97FB-7AF177B2C675}" srcOrd="1" destOrd="0" presId="urn:microsoft.com/office/officeart/2005/8/layout/hierarchy1"/>
    <dgm:cxn modelId="{EF2D0950-1CA8-4D74-B51E-255F821364E9}" type="presParOf" srcId="{EB0E0EF2-32F9-4669-AF04-6CAF3895AC5F}" destId="{20F8AAF6-0CCF-41F7-92ED-513196362F1A}" srcOrd="1" destOrd="0" presId="urn:microsoft.com/office/officeart/2005/8/layout/hierarchy1"/>
    <dgm:cxn modelId="{77F7FFBB-CCE8-4E91-92D1-C6B2A976D1B2}" type="presParOf" srcId="{88145110-06A6-485C-B671-46E39BCDAC72}" destId="{14B4D627-297D-4437-BA83-08459A3C7A67}" srcOrd="2" destOrd="0" presId="urn:microsoft.com/office/officeart/2005/8/layout/hierarchy1"/>
    <dgm:cxn modelId="{8EC553C3-D5D0-433E-9FA4-15A1391D5C9A}" type="presParOf" srcId="{88145110-06A6-485C-B671-46E39BCDAC72}" destId="{0114E44E-EDF7-44E8-B65A-A5FD91E4954D}" srcOrd="3" destOrd="0" presId="urn:microsoft.com/office/officeart/2005/8/layout/hierarchy1"/>
    <dgm:cxn modelId="{A36A69AF-7AC9-4EC5-8A06-90990F338D2F}" type="presParOf" srcId="{0114E44E-EDF7-44E8-B65A-A5FD91E4954D}" destId="{843A6D37-9527-4928-B615-CB4D1D134B60}" srcOrd="0" destOrd="0" presId="urn:microsoft.com/office/officeart/2005/8/layout/hierarchy1"/>
    <dgm:cxn modelId="{6C3646A1-2508-4CC2-AADC-B8BF207753BE}" type="presParOf" srcId="{843A6D37-9527-4928-B615-CB4D1D134B60}" destId="{C6FEEF74-FDC8-47AB-A723-0D11FF240DFA}" srcOrd="0" destOrd="0" presId="urn:microsoft.com/office/officeart/2005/8/layout/hierarchy1"/>
    <dgm:cxn modelId="{974A8761-CF38-460E-A06D-D29E93FEEAF0}" type="presParOf" srcId="{843A6D37-9527-4928-B615-CB4D1D134B60}" destId="{9B035F2F-160A-4997-98D5-0374A05E0099}" srcOrd="1" destOrd="0" presId="urn:microsoft.com/office/officeart/2005/8/layout/hierarchy1"/>
    <dgm:cxn modelId="{2C2B1D1A-A01F-4952-B00A-6B81BEEA2932}" type="presParOf" srcId="{0114E44E-EDF7-44E8-B65A-A5FD91E4954D}" destId="{8D8B8836-BF98-41F5-B5E1-1EB981E5AD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4D627-297D-4437-BA83-08459A3C7A67}">
      <dsp:nvSpPr>
        <dsp:cNvPr id="0" name=""/>
        <dsp:cNvSpPr/>
      </dsp:nvSpPr>
      <dsp:spPr>
        <a:xfrm>
          <a:off x="3918449" y="1810340"/>
          <a:ext cx="1740758" cy="828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559"/>
              </a:lnTo>
              <a:lnTo>
                <a:pt x="1740758" y="564559"/>
              </a:lnTo>
              <a:lnTo>
                <a:pt x="1740758" y="828442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C93AA-DC01-4057-BC35-4D024F6D25EE}">
      <dsp:nvSpPr>
        <dsp:cNvPr id="0" name=""/>
        <dsp:cNvSpPr/>
      </dsp:nvSpPr>
      <dsp:spPr>
        <a:xfrm>
          <a:off x="2177690" y="1810340"/>
          <a:ext cx="1740758" cy="828442"/>
        </a:xfrm>
        <a:custGeom>
          <a:avLst/>
          <a:gdLst/>
          <a:ahLst/>
          <a:cxnLst/>
          <a:rect l="0" t="0" r="0" b="0"/>
          <a:pathLst>
            <a:path>
              <a:moveTo>
                <a:pt x="1740758" y="0"/>
              </a:moveTo>
              <a:lnTo>
                <a:pt x="1740758" y="564559"/>
              </a:lnTo>
              <a:lnTo>
                <a:pt x="0" y="564559"/>
              </a:lnTo>
              <a:lnTo>
                <a:pt x="0" y="828442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2E1CF-C466-4F41-BB33-60EA1B2E941D}">
      <dsp:nvSpPr>
        <dsp:cNvPr id="0" name=""/>
        <dsp:cNvSpPr/>
      </dsp:nvSpPr>
      <dsp:spPr>
        <a:xfrm>
          <a:off x="2494191" y="1533"/>
          <a:ext cx="2848514" cy="1808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9B0E6-2FFB-44C0-9094-D04FB5B708B3}">
      <dsp:nvSpPr>
        <dsp:cNvPr id="0" name=""/>
        <dsp:cNvSpPr/>
      </dsp:nvSpPr>
      <dsp:spPr>
        <a:xfrm>
          <a:off x="2810693" y="302210"/>
          <a:ext cx="2848514" cy="1808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16 ШСП</a:t>
          </a:r>
          <a:endParaRPr lang="ru-RU" sz="4300" b="1" kern="1200" dirty="0"/>
        </a:p>
      </dsp:txBody>
      <dsp:txXfrm>
        <a:off x="2810693" y="302210"/>
        <a:ext cx="2848514" cy="1808806"/>
      </dsp:txXfrm>
    </dsp:sp>
    <dsp:sp modelId="{D532108C-9FC3-4CC0-A29D-70B0A3984552}">
      <dsp:nvSpPr>
        <dsp:cNvPr id="0" name=""/>
        <dsp:cNvSpPr/>
      </dsp:nvSpPr>
      <dsp:spPr>
        <a:xfrm>
          <a:off x="753433" y="2638783"/>
          <a:ext cx="2848514" cy="1808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A4618-3162-438F-97FB-7AF177B2C675}">
      <dsp:nvSpPr>
        <dsp:cNvPr id="0" name=""/>
        <dsp:cNvSpPr/>
      </dsp:nvSpPr>
      <dsp:spPr>
        <a:xfrm>
          <a:off x="1069934" y="2939459"/>
          <a:ext cx="2848514" cy="1808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16 педагогов</a:t>
          </a:r>
          <a:endParaRPr lang="ru-RU" sz="4300" b="1" kern="1200" dirty="0"/>
        </a:p>
      </dsp:txBody>
      <dsp:txXfrm>
        <a:off x="1069934" y="2939459"/>
        <a:ext cx="2848514" cy="1808806"/>
      </dsp:txXfrm>
    </dsp:sp>
    <dsp:sp modelId="{C6FEEF74-FDC8-47AB-A723-0D11FF240DFA}">
      <dsp:nvSpPr>
        <dsp:cNvPr id="0" name=""/>
        <dsp:cNvSpPr/>
      </dsp:nvSpPr>
      <dsp:spPr>
        <a:xfrm>
          <a:off x="4234950" y="2638783"/>
          <a:ext cx="2848514" cy="1808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35F2F-160A-4997-98D5-0374A05E0099}">
      <dsp:nvSpPr>
        <dsp:cNvPr id="0" name=""/>
        <dsp:cNvSpPr/>
      </dsp:nvSpPr>
      <dsp:spPr>
        <a:xfrm>
          <a:off x="4551452" y="2939459"/>
          <a:ext cx="2848514" cy="1808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132 обучающихся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(25 медиаторов)</a:t>
          </a:r>
          <a:endParaRPr lang="ru-RU" sz="2600" b="1" kern="1200" dirty="0"/>
        </a:p>
      </dsp:txBody>
      <dsp:txXfrm>
        <a:off x="4551452" y="2939459"/>
        <a:ext cx="2848514" cy="1808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</cdr:x>
      <cdr:y>0.01408</cdr:y>
    </cdr:from>
    <cdr:to>
      <cdr:x>0.9</cdr:x>
      <cdr:y>0.15493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0" y="76200"/>
          <a:ext cx="2971800" cy="762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145 мероприятий </a:t>
          </a:r>
        </a:p>
        <a:p xmlns:a="http://schemas.openxmlformats.org/drawingml/2006/main">
          <a:r>
            <a:rPr lang="ru-RU" sz="1600" b="1" dirty="0" smtClean="0"/>
            <a:t>232 кл. часа – 4284 чел.</a:t>
          </a:r>
        </a:p>
        <a:p xmlns:a="http://schemas.openxmlformats.org/drawingml/2006/main"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F988-5FA9-4594-BC7F-0C230F5689D1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C38D9-C83B-4C3A-A442-85805BB6B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57201"/>
            <a:ext cx="7772400" cy="76199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МКУ «Центр по обслуживанию образовательных организаций»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447800"/>
            <a:ext cx="7239000" cy="3429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Анализ деятельности школьных служб примирения в образовательных организациях </a:t>
            </a:r>
          </a:p>
          <a:p>
            <a:r>
              <a:rPr lang="ru-RU" sz="4000" b="1" dirty="0" smtClean="0"/>
              <a:t>за 2017-2018 учебный год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5181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Отдел психолого-педагогического сопровождения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толерантности </a:t>
            </a:r>
            <a:endParaRPr lang="ru-RU" b="1" dirty="0"/>
          </a:p>
        </p:txBody>
      </p:sp>
      <p:pic>
        <p:nvPicPr>
          <p:cNvPr id="3" name="Picture 2" descr="D:\Пономарева Инна Александровна\на сайт управления образования\2017-2018 уч.г\статья об акции дня толерантности\фото\Dt8vpLIi-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4333994"/>
            <a:ext cx="3670956" cy="2062044"/>
          </a:xfrm>
          <a:prstGeom prst="rect">
            <a:avLst/>
          </a:prstGeom>
          <a:noFill/>
        </p:spPr>
      </p:pic>
      <p:pic>
        <p:nvPicPr>
          <p:cNvPr id="4" name="Picture 3" descr="D:\Пономарева Инна Александровна\на сайт управления образования\2017-2018 уч.г\статья об акции дня толерантности\фото\l7BElPk24K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200388"/>
            <a:ext cx="3505200" cy="1968937"/>
          </a:xfrm>
          <a:prstGeom prst="rect">
            <a:avLst/>
          </a:prstGeom>
          <a:noFill/>
        </p:spPr>
      </p:pic>
      <p:pic>
        <p:nvPicPr>
          <p:cNvPr id="5" name="Picture 4" descr="D:\Пономарева Инна Александровна\на сайт управления образования\2017-2018 уч.г\статья об акции дня толерантности\фото\mCFJ94Y8XiQ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1295400"/>
            <a:ext cx="3200400" cy="1797725"/>
          </a:xfrm>
          <a:prstGeom prst="rect">
            <a:avLst/>
          </a:prstGeom>
          <a:noFill/>
        </p:spPr>
      </p:pic>
      <p:pic>
        <p:nvPicPr>
          <p:cNvPr id="6" name="Picture 5" descr="D:\Пономарева Инна Александровна\на сайт управления образования\2017-2018 уч.г\статья об акции дня толерантности\фото\mQ0z7Geyx7U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22145" y="4495800"/>
            <a:ext cx="3531165" cy="1983522"/>
          </a:xfrm>
          <a:prstGeom prst="rect">
            <a:avLst/>
          </a:prstGeom>
          <a:noFill/>
        </p:spPr>
      </p:pic>
      <p:pic>
        <p:nvPicPr>
          <p:cNvPr id="7" name="Picture 6" descr="D:\Пономарева Инна Александровна\на сайт управления образования\2017-2018 уч.г\статья об акции дня толерантности\фото\mXOJKEma_k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2895600"/>
            <a:ext cx="3429000" cy="1926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объятий </a:t>
            </a:r>
            <a:endParaRPr lang="ru-RU" b="1" dirty="0"/>
          </a:p>
        </p:txBody>
      </p:sp>
      <p:pic>
        <p:nvPicPr>
          <p:cNvPr id="3" name="Picture 2" descr="D:\Пономарева Инна Александровна\на сайт управления образования\2017-2018 уч.г\статья об акции объятий\фото\BPQJAbfx0u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2590800"/>
            <a:ext cx="3987695" cy="2239963"/>
          </a:xfrm>
          <a:prstGeom prst="rect">
            <a:avLst/>
          </a:prstGeom>
          <a:noFill/>
        </p:spPr>
      </p:pic>
      <p:pic>
        <p:nvPicPr>
          <p:cNvPr id="4" name="Picture 3" descr="D:\Пономарева Инна Александровна\на сайт управления образования\2017-2018 уч.г\статья об акции объятий\фото\CYQEcmhXyE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1066800"/>
            <a:ext cx="3048000" cy="2286000"/>
          </a:xfrm>
          <a:prstGeom prst="rect">
            <a:avLst/>
          </a:prstGeom>
          <a:noFill/>
        </p:spPr>
      </p:pic>
      <p:pic>
        <p:nvPicPr>
          <p:cNvPr id="5" name="Picture 4" descr="D:\Пономарева Инна Александровна\на сайт управления образования\2017-2018 уч.г\статья об акции объятий\фото\lrGVA7rIcBQ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1295400"/>
            <a:ext cx="3505200" cy="1968937"/>
          </a:xfrm>
          <a:prstGeom prst="rect">
            <a:avLst/>
          </a:prstGeom>
          <a:noFill/>
        </p:spPr>
      </p:pic>
      <p:pic>
        <p:nvPicPr>
          <p:cNvPr id="2053" name="Picture 5" descr="D:\Пономарева Инна Александровна\на сайт управления образования\2017-2018 уч.г\статья об акции объятий\фото\olDPe3PbUZw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3962400"/>
            <a:ext cx="2057400" cy="2743200"/>
          </a:xfrm>
          <a:prstGeom prst="rect">
            <a:avLst/>
          </a:prstGeom>
          <a:noFill/>
        </p:spPr>
      </p:pic>
      <p:pic>
        <p:nvPicPr>
          <p:cNvPr id="7" name="Picture 7" descr="D:\Пономарева Инна Александровна\на сайт управления образования\2017-2018 уч.г\статья об акции объятий\фото\yCJAaLOelFw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7400" y="44196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Спасибо</a:t>
            </a:r>
            <a:endParaRPr lang="ru-RU" b="1" dirty="0"/>
          </a:p>
        </p:txBody>
      </p:sp>
      <p:pic>
        <p:nvPicPr>
          <p:cNvPr id="3074" name="Picture 2" descr="D:\Пономарева Инна Александровна\на сайт управления образования\2017-2018 уч.г\статья об акции СПАСИБО\фото\фото\IGkMjob3jy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295400"/>
            <a:ext cx="2971800" cy="1978105"/>
          </a:xfrm>
          <a:prstGeom prst="rect">
            <a:avLst/>
          </a:prstGeom>
          <a:noFill/>
        </p:spPr>
      </p:pic>
      <p:pic>
        <p:nvPicPr>
          <p:cNvPr id="3075" name="Picture 3" descr="D:\Пономарева Инна Александровна\на сайт управления образования\2017-2018 уч.г\статья об акции СПАСИБО\фото\фото\8coXkT7ZHv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1143000"/>
            <a:ext cx="3503411" cy="2331958"/>
          </a:xfrm>
          <a:prstGeom prst="rect">
            <a:avLst/>
          </a:prstGeom>
          <a:noFill/>
        </p:spPr>
      </p:pic>
      <p:pic>
        <p:nvPicPr>
          <p:cNvPr id="3076" name="Picture 4" descr="D:\Пономарева Инна Александровна\на сайт управления образования\2017-2018 уч.г\статья об акции СПАСИБО\фото\фото\hMQunXV3MQQ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3810000"/>
            <a:ext cx="3048000" cy="2286000"/>
          </a:xfrm>
          <a:prstGeom prst="rect">
            <a:avLst/>
          </a:prstGeom>
          <a:noFill/>
        </p:spPr>
      </p:pic>
      <p:pic>
        <p:nvPicPr>
          <p:cNvPr id="3077" name="Picture 5" descr="D:\Пономарева Инна Александровна\на сайт управления образования\2017-2018 уч.г\статья об акции СПАСИБО\фото\фото\otWo43M16T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4038600"/>
            <a:ext cx="2976451" cy="1981200"/>
          </a:xfrm>
          <a:prstGeom prst="rect">
            <a:avLst/>
          </a:prstGeom>
          <a:noFill/>
        </p:spPr>
      </p:pic>
      <p:pic>
        <p:nvPicPr>
          <p:cNvPr id="3078" name="Picture 6" descr="D:\Пономарева Инна Александровна\на сайт управления образования\2017-2018 уч.г\статья об акции СПАСИБО\фото\фото\McaOHqVDRT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0" y="2590800"/>
            <a:ext cx="2667000" cy="1775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День улыбки</a:t>
            </a:r>
            <a:endParaRPr lang="ru-RU" b="1" dirty="0"/>
          </a:p>
        </p:txBody>
      </p:sp>
      <p:pic>
        <p:nvPicPr>
          <p:cNvPr id="4098" name="Picture 2" descr="D:\Пономарева Инна Александровна\на сайт управления образования\2017-2018 уч.г\Статья об акции улыбки\фото\oy9uiBoAor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990600"/>
            <a:ext cx="1583218" cy="2821577"/>
          </a:xfrm>
          <a:prstGeom prst="rect">
            <a:avLst/>
          </a:prstGeom>
          <a:noFill/>
        </p:spPr>
      </p:pic>
      <p:pic>
        <p:nvPicPr>
          <p:cNvPr id="4099" name="Picture 3" descr="D:\Пономарева Инна Александровна\на сайт управления образования\2017-2018 уч.г\Статья об акции улыбки\фото\kAuFc00Qcl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886199"/>
            <a:ext cx="1600200" cy="2851841"/>
          </a:xfrm>
          <a:prstGeom prst="rect">
            <a:avLst/>
          </a:prstGeom>
          <a:noFill/>
        </p:spPr>
      </p:pic>
      <p:pic>
        <p:nvPicPr>
          <p:cNvPr id="4100" name="Picture 4" descr="D:\Пономарева Инна Александровна\на сайт управления образования\2017-2018 уч.г\Статья об акции улыбки\фото\GCONW7SmBV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0" y="1295400"/>
            <a:ext cx="3083691" cy="2057400"/>
          </a:xfrm>
          <a:prstGeom prst="rect">
            <a:avLst/>
          </a:prstGeom>
          <a:noFill/>
        </p:spPr>
      </p:pic>
      <p:pic>
        <p:nvPicPr>
          <p:cNvPr id="4101" name="Picture 5" descr="D:\Пономарева Инна Александровна\на сайт управления образования\2017-2018 уч.г\Статья об акции улыбки\фото\toCcHVJta_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400" y="1143000"/>
            <a:ext cx="3315995" cy="2209800"/>
          </a:xfrm>
          <a:prstGeom prst="rect">
            <a:avLst/>
          </a:prstGeom>
          <a:noFill/>
        </p:spPr>
      </p:pic>
      <p:pic>
        <p:nvPicPr>
          <p:cNvPr id="4102" name="Picture 6" descr="D:\Пономарева Инна Александровна\на сайт управления образования\2017-2018 уч.г\Статья об акции улыбки\фото\Js-fZmixNg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90890" y="4038600"/>
            <a:ext cx="3412253" cy="1916727"/>
          </a:xfrm>
          <a:prstGeom prst="rect">
            <a:avLst/>
          </a:prstGeom>
          <a:noFill/>
        </p:spPr>
      </p:pic>
      <p:pic>
        <p:nvPicPr>
          <p:cNvPr id="4103" name="Picture 7" descr="D:\Пономарева Инна Александровна\на сайт управления образования\2017-2018 уч.г\Статья об акции улыбки\Il2SiZa0nE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38800" y="4038600"/>
            <a:ext cx="3048000" cy="203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26523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Обучение в каникулы</a:t>
            </a:r>
            <a:br>
              <a:rPr lang="ru-RU" sz="3200" b="1" dirty="0" smtClean="0"/>
            </a:br>
            <a:r>
              <a:rPr lang="ru-RU" sz="3200" b="1" dirty="0" smtClean="0"/>
              <a:t> ноябрь 2017 год</a:t>
            </a:r>
            <a:endParaRPr lang="ru-RU" sz="3200" b="1" dirty="0"/>
          </a:p>
        </p:txBody>
      </p:sp>
      <p:pic>
        <p:nvPicPr>
          <p:cNvPr id="3" name="Picture 2" descr="D:\Пономарева Инна Александровна\на сайт управления образования\2017-2018 уч.г\Статья об обучении ноябрь 2017г\Фото\uXRPYxx1kh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371600"/>
            <a:ext cx="2895600" cy="1929646"/>
          </a:xfrm>
          <a:prstGeom prst="rect">
            <a:avLst/>
          </a:prstGeom>
          <a:noFill/>
        </p:spPr>
      </p:pic>
      <p:pic>
        <p:nvPicPr>
          <p:cNvPr id="4" name="Picture 3" descr="D:\Пономарева Инна Александровна\на сайт управления образования\2017-2018 уч.г\Статья об обучении ноябрь 2017г\Фото\S7m1VDDeATQ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1295400"/>
            <a:ext cx="2667000" cy="1777306"/>
          </a:xfrm>
          <a:prstGeom prst="rect">
            <a:avLst/>
          </a:prstGeom>
          <a:noFill/>
        </p:spPr>
      </p:pic>
      <p:pic>
        <p:nvPicPr>
          <p:cNvPr id="6" name="Picture 4" descr="D:\Пономарева Инна Александровна\на сайт управления образования\2017-2018 уч.г\Статья об обучении ноябрь 2017г\Фото\h3-cyLNrrK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9400" y="2438400"/>
            <a:ext cx="3352800" cy="2234327"/>
          </a:xfrm>
          <a:prstGeom prst="rect">
            <a:avLst/>
          </a:prstGeom>
          <a:noFill/>
        </p:spPr>
      </p:pic>
      <p:pic>
        <p:nvPicPr>
          <p:cNvPr id="5125" name="Picture 5" descr="D:\Пономарева Инна Александровна\на сайт управления образования\2017-2018 уч.г\Статья об обучении ноябрь 2017г\Фото\EgQc6ILcOs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4419600"/>
            <a:ext cx="3123038" cy="2081212"/>
          </a:xfrm>
          <a:prstGeom prst="rect">
            <a:avLst/>
          </a:prstGeom>
          <a:noFill/>
        </p:spPr>
      </p:pic>
      <p:pic>
        <p:nvPicPr>
          <p:cNvPr id="7" name="Picture 6" descr="D:\Пономарева Инна Александровна\на сайт управления образования\2017-2018 уч.г\Статья об обучении ноябрь 2017г\Фото\OUugRXuOZuc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29200" y="4343400"/>
            <a:ext cx="3759765" cy="2111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Обучение март 2018 год</a:t>
            </a:r>
            <a:endParaRPr lang="ru-RU" b="1" dirty="0"/>
          </a:p>
        </p:txBody>
      </p:sp>
      <p:pic>
        <p:nvPicPr>
          <p:cNvPr id="6146" name="Picture 2" descr="D:\Пономарева Инна Александровна\на сайт управления образования\2017-2018 уч.г\Статья по обучению март 2018 год\фото\tL0K1-R_W9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295400"/>
            <a:ext cx="3200400" cy="2132766"/>
          </a:xfrm>
          <a:prstGeom prst="rect">
            <a:avLst/>
          </a:prstGeom>
          <a:noFill/>
        </p:spPr>
      </p:pic>
      <p:pic>
        <p:nvPicPr>
          <p:cNvPr id="6147" name="Picture 3" descr="D:\Пономарева Инна Александровна\на сайт управления образования\2017-2018 уч.г\Статья по обучению март 2018 год\фото\hH8oUaoJ9C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1371600"/>
            <a:ext cx="3352800" cy="2234327"/>
          </a:xfrm>
          <a:prstGeom prst="rect">
            <a:avLst/>
          </a:prstGeom>
          <a:noFill/>
        </p:spPr>
      </p:pic>
      <p:pic>
        <p:nvPicPr>
          <p:cNvPr id="6148" name="Picture 4" descr="D:\Пономарева Инна Александровна\на сайт управления образования\2017-2018 уч.г\Статья по обучению март 2018 год\фото\sPOHYge2y9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4267200"/>
            <a:ext cx="3352800" cy="2234327"/>
          </a:xfrm>
          <a:prstGeom prst="rect">
            <a:avLst/>
          </a:prstGeom>
          <a:noFill/>
        </p:spPr>
      </p:pic>
      <p:pic>
        <p:nvPicPr>
          <p:cNvPr id="6149" name="Picture 5" descr="D:\Пономарева Инна Александровна\на сайт управления образования\2017-2018 уч.г\Статья по обучению март 2018 год\фото\QzpfugIcN6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4114800"/>
            <a:ext cx="3276600" cy="2183547"/>
          </a:xfrm>
          <a:prstGeom prst="rect">
            <a:avLst/>
          </a:prstGeom>
          <a:noFill/>
        </p:spPr>
      </p:pic>
      <p:pic>
        <p:nvPicPr>
          <p:cNvPr id="6150" name="Picture 6" descr="D:\Пономарева Инна Александровна\на сайт управления образования\2017-2018 уч.г\Статья по обучению март 2018 год\фото\s6wntsFffh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19400" y="2514600"/>
            <a:ext cx="3124200" cy="208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r>
              <a:rPr lang="ru-RU" b="1" dirty="0" smtClean="0"/>
              <a:t>Форум</a:t>
            </a:r>
            <a:endParaRPr lang="ru-RU" b="1" dirty="0"/>
          </a:p>
        </p:txBody>
      </p:sp>
      <p:pic>
        <p:nvPicPr>
          <p:cNvPr id="7170" name="Picture 2" descr="D:\Пономарева Инна Александровна\на сайт управления образования\2017-2018 уч.г\статья о форуме ШСП\фото\6GvqVCiXlc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312" y="1447801"/>
            <a:ext cx="3276688" cy="2183606"/>
          </a:xfrm>
          <a:prstGeom prst="rect">
            <a:avLst/>
          </a:prstGeom>
          <a:noFill/>
        </p:spPr>
      </p:pic>
      <p:pic>
        <p:nvPicPr>
          <p:cNvPr id="7171" name="Picture 3" descr="D:\Пономарева Инна Александровна\на сайт управления образования\2017-2018 уч.г\статья о форуме ШСП\фото\OjLq2sQx9E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1371660"/>
            <a:ext cx="3352800" cy="2234326"/>
          </a:xfrm>
          <a:prstGeom prst="rect">
            <a:avLst/>
          </a:prstGeom>
          <a:noFill/>
        </p:spPr>
      </p:pic>
      <p:pic>
        <p:nvPicPr>
          <p:cNvPr id="7172" name="Picture 4" descr="D:\Пономарева Инна Александровна\на сайт управления образования\2017-2018 уч.г\статья о форуме ШСП\фото\PGsqRNeCgP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4114800"/>
            <a:ext cx="3276600" cy="2183547"/>
          </a:xfrm>
          <a:prstGeom prst="rect">
            <a:avLst/>
          </a:prstGeom>
          <a:noFill/>
        </p:spPr>
      </p:pic>
      <p:pic>
        <p:nvPicPr>
          <p:cNvPr id="7173" name="Picture 5" descr="D:\Пономарева Инна Александровна\на сайт управления образования\2017-2018 уч.г\статья о форуме ШСП\фото\UGFRTVUv0G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6523" y="3962400"/>
            <a:ext cx="3771409" cy="2513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Слёт</a:t>
            </a:r>
            <a:endParaRPr lang="ru-RU" b="1" dirty="0"/>
          </a:p>
        </p:txBody>
      </p:sp>
      <p:pic>
        <p:nvPicPr>
          <p:cNvPr id="8194" name="Picture 2" descr="D:\Пономарева Инна Александровна\на сайт управления образования\2017-2018 уч.г\Статья по слету  ШСП 19.05.18г\xvppb6cKym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2743200"/>
            <a:ext cx="2865645" cy="1909684"/>
          </a:xfrm>
          <a:prstGeom prst="rect">
            <a:avLst/>
          </a:prstGeom>
          <a:noFill/>
        </p:spPr>
      </p:pic>
      <p:pic>
        <p:nvPicPr>
          <p:cNvPr id="8195" name="Picture 3" descr="D:\Пономарева Инна Александровна\на сайт управления образования\2017-2018 уч.г\Статья по слету  ШСП 19.05.18г\Новая папка\bjEEFZF4Rz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990600"/>
            <a:ext cx="3008693" cy="2005012"/>
          </a:xfrm>
          <a:prstGeom prst="rect">
            <a:avLst/>
          </a:prstGeom>
          <a:noFill/>
        </p:spPr>
      </p:pic>
      <p:pic>
        <p:nvPicPr>
          <p:cNvPr id="8196" name="Picture 4" descr="D:\Пономарева Инна Александровна\на сайт управления образования\2017-2018 уч.г\Статья по слету  ШСП 19.05.18г\Новая папка\SyQqqKUV_e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1066800"/>
            <a:ext cx="3008694" cy="2005013"/>
          </a:xfrm>
          <a:prstGeom prst="rect">
            <a:avLst/>
          </a:prstGeom>
          <a:noFill/>
        </p:spPr>
      </p:pic>
      <p:pic>
        <p:nvPicPr>
          <p:cNvPr id="8197" name="Picture 5" descr="D:\Пономарева Инна Александровна\на сайт управления образования\2017-2018 уч.г\Статья по слету  ШСП 19.05.18г\Новая папка\Tp8bdOekgB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" y="3352800"/>
            <a:ext cx="2133600" cy="3200400"/>
          </a:xfrm>
          <a:prstGeom prst="rect">
            <a:avLst/>
          </a:prstGeom>
          <a:noFill/>
        </p:spPr>
      </p:pic>
      <p:pic>
        <p:nvPicPr>
          <p:cNvPr id="8198" name="Picture 6" descr="D:\Пономарева Инна Александровна\на сайт управления образования\2017-2018 уч.г\Статья по слету  ШСП 19.05.18г\Новая папка\oMRideHRX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24600" y="3276600"/>
            <a:ext cx="1981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Школьные службы примирения </a:t>
            </a:r>
            <a:br>
              <a:rPr lang="ru-RU" b="1" dirty="0" smtClean="0"/>
            </a:br>
            <a:r>
              <a:rPr lang="ru-RU" b="1" dirty="0" smtClean="0"/>
              <a:t>в районе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57200" y="1524000"/>
          <a:ext cx="81534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effectLst/>
              </a:rPr>
              <a:t>Проведение восстановительных программ</a:t>
            </a:r>
            <a:endParaRPr lang="ru-RU" sz="3600" b="1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228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147 ВП (АППГ – 129)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</a:rPr>
              <a:t>Проведение мероприятий 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и классных часов</a:t>
            </a:r>
            <a:endParaRPr lang="ru-RU" sz="3600" b="1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61312" cy="13715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Типы восстановительных программ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57200" y="1397000"/>
          <a:ext cx="82296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Заявки в школьную службу примирения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81000" y="1397000"/>
          <a:ext cx="83058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524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Итоги межмуниципального конкурса школьных служб примирения </a:t>
            </a:r>
            <a:br>
              <a:rPr lang="ru-RU" sz="3200" b="1" dirty="0" smtClean="0"/>
            </a:br>
            <a:r>
              <a:rPr lang="ru-RU" sz="3200" b="1" dirty="0" smtClean="0"/>
              <a:t>«Я медиатор»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/>
              <a:t>Номинация «Лучшее мероприятие в сфере восстановительных технологий в рамках детского лагеря»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I</a:t>
            </a:r>
            <a:r>
              <a:rPr lang="ru-RU" sz="2000" b="1" dirty="0" smtClean="0"/>
              <a:t> место</a:t>
            </a:r>
            <a:r>
              <a:rPr lang="ru-RU" sz="2000" dirty="0" smtClean="0"/>
              <a:t> – МБОУ Григорьевская СОШ (руководитель ШСП Маркуш Ирина Ивановна);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en-US" sz="2000" b="1" dirty="0" smtClean="0"/>
              <a:t>II</a:t>
            </a:r>
            <a:r>
              <a:rPr lang="ru-RU" sz="2000" b="1" dirty="0" smtClean="0"/>
              <a:t> место</a:t>
            </a:r>
            <a:r>
              <a:rPr lang="ru-RU" sz="2000" dirty="0" smtClean="0"/>
              <a:t> – МБОУ СОШ г. Нытва (руководитель ШСП - Гизатуллина Марина Александровна);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en-US" sz="2000" b="1" dirty="0" smtClean="0"/>
              <a:t>III</a:t>
            </a:r>
            <a:r>
              <a:rPr lang="ru-RU" sz="2000" b="1" dirty="0" smtClean="0"/>
              <a:t> место</a:t>
            </a:r>
            <a:r>
              <a:rPr lang="ru-RU" sz="2000" dirty="0" smtClean="0"/>
              <a:t> – Сивинский м.р.(социальный педагог Саначева Нина Алексеевна).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7zgI8Jnr_3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48400" y="4876800"/>
            <a:ext cx="2361574" cy="1573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447800"/>
          </a:xfrm>
        </p:spPr>
        <p:txBody>
          <a:bodyPr>
            <a:normAutofit/>
          </a:bodyPr>
          <a:lstStyle/>
          <a:p>
            <a:r>
              <a:rPr lang="ru-RU" sz="3000" b="1" i="1" u="sng" dirty="0" smtClean="0"/>
              <a:t/>
            </a:r>
            <a:br>
              <a:rPr lang="ru-RU" sz="3000" b="1" i="1" u="sng" dirty="0" smtClean="0"/>
            </a:br>
            <a:endParaRPr lang="ru-RU" sz="30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I</a:t>
            </a:r>
            <a:r>
              <a:rPr lang="ru-RU" sz="2800" b="1" dirty="0" smtClean="0"/>
              <a:t> место</a:t>
            </a:r>
            <a:r>
              <a:rPr lang="ru-RU" sz="2800" dirty="0" smtClean="0"/>
              <a:t> – </a:t>
            </a:r>
            <a:r>
              <a:rPr lang="ru-RU" sz="2800" b="1" dirty="0" smtClean="0"/>
              <a:t>Тетерина Анна </a:t>
            </a:r>
            <a:r>
              <a:rPr lang="ru-RU" sz="2200" dirty="0" smtClean="0"/>
              <a:t>(обучающаяся 9 класса МБОУ Чайковская СОШ, руководитель Паклина Светлана Федоровна), </a:t>
            </a:r>
          </a:p>
          <a:p>
            <a:pPr>
              <a:buNone/>
            </a:pPr>
            <a:r>
              <a:rPr lang="en-US" sz="2800" b="1" dirty="0" smtClean="0"/>
              <a:t>II</a:t>
            </a:r>
            <a:r>
              <a:rPr lang="ru-RU" sz="2800" b="1" dirty="0" smtClean="0"/>
              <a:t> место </a:t>
            </a:r>
            <a:r>
              <a:rPr lang="ru-RU" sz="2800" dirty="0" smtClean="0"/>
              <a:t>– </a:t>
            </a:r>
            <a:r>
              <a:rPr lang="ru-RU" sz="2800" b="1" dirty="0" smtClean="0"/>
              <a:t>Завьялова Ангелина </a:t>
            </a:r>
            <a:r>
              <a:rPr lang="ru-RU" sz="2000" dirty="0" smtClean="0"/>
              <a:t>(обучающаяся 7 класса МБОУ Григорьевская СОШ, руководитель Маркуш Ирина Ивановна), </a:t>
            </a:r>
          </a:p>
          <a:p>
            <a:pPr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 место </a:t>
            </a:r>
            <a:r>
              <a:rPr lang="ru-RU" sz="2800" dirty="0" smtClean="0"/>
              <a:t>– </a:t>
            </a:r>
            <a:r>
              <a:rPr lang="ru-RU" sz="2800" b="1" dirty="0" smtClean="0"/>
              <a:t>Карелина Диана </a:t>
            </a:r>
            <a:r>
              <a:rPr lang="ru-RU" sz="2000" dirty="0" smtClean="0"/>
              <a:t>(обучающаяся 7 класса МБОУ СОШ г. Нытва, руководитель Гизатуллина Марина Александровна).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u="sng" dirty="0" smtClean="0"/>
              <a:t>Номинация «Мастер медиации»</a:t>
            </a:r>
            <a:r>
              <a:rPr lang="ru-RU" sz="3200" b="1" dirty="0" smtClean="0"/>
              <a:t> </a:t>
            </a:r>
          </a:p>
        </p:txBody>
      </p:sp>
      <p:pic>
        <p:nvPicPr>
          <p:cNvPr id="5" name="Рисунок 4" descr="YQeIneMClq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76400" y="3429059"/>
            <a:ext cx="4953000" cy="3300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8000" b="1" dirty="0" smtClean="0"/>
          </a:p>
          <a:p>
            <a:pPr algn="ctr">
              <a:buNone/>
            </a:pPr>
            <a:r>
              <a:rPr lang="ru-RU" sz="8000" b="1" dirty="0" smtClean="0"/>
              <a:t>Акции</a:t>
            </a:r>
            <a:endParaRPr lang="ru-RU" sz="8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237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МКУ «Центр по обслуживанию образовательных организаций»</vt:lpstr>
      <vt:lpstr>Школьные службы примирения  в районе</vt:lpstr>
      <vt:lpstr>Проведение восстановительных программ</vt:lpstr>
      <vt:lpstr>Проведение мероприятий  и классных часов</vt:lpstr>
      <vt:lpstr>Типы восстановительных программ</vt:lpstr>
      <vt:lpstr>Заявки в школьную службу примирения</vt:lpstr>
      <vt:lpstr>Итоги межмуниципального конкурса школьных служб примирения  «Я медиатор»</vt:lpstr>
      <vt:lpstr> </vt:lpstr>
      <vt:lpstr>Слайд 9</vt:lpstr>
      <vt:lpstr>День толерантности </vt:lpstr>
      <vt:lpstr>День объятий </vt:lpstr>
      <vt:lpstr>День Спасибо</vt:lpstr>
      <vt:lpstr>День улыбки</vt:lpstr>
      <vt:lpstr>Обучение в каникулы  ноябрь 2017 год</vt:lpstr>
      <vt:lpstr>Обучение март 2018 год</vt:lpstr>
      <vt:lpstr>Форум</vt:lpstr>
      <vt:lpstr>Слёт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Тимофеева Надежда Леонидовна</cp:lastModifiedBy>
  <cp:revision>274</cp:revision>
  <dcterms:modified xsi:type="dcterms:W3CDTF">2019-09-26T05:47:54Z</dcterms:modified>
</cp:coreProperties>
</file>