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2"/>
  </p:notesMasterIdLst>
  <p:sldIdLst>
    <p:sldId id="310" r:id="rId2"/>
    <p:sldId id="343" r:id="rId3"/>
    <p:sldId id="359" r:id="rId4"/>
    <p:sldId id="352" r:id="rId5"/>
    <p:sldId id="354" r:id="rId6"/>
    <p:sldId id="355" r:id="rId7"/>
    <p:sldId id="292" r:id="rId8"/>
    <p:sldId id="358" r:id="rId9"/>
    <p:sldId id="346" r:id="rId10"/>
    <p:sldId id="356" r:id="rId11"/>
    <p:sldId id="345" r:id="rId12"/>
    <p:sldId id="357" r:id="rId13"/>
    <p:sldId id="348" r:id="rId14"/>
    <p:sldId id="344" r:id="rId15"/>
    <p:sldId id="340" r:id="rId16"/>
    <p:sldId id="349" r:id="rId17"/>
    <p:sldId id="360" r:id="rId18"/>
    <p:sldId id="361" r:id="rId19"/>
    <p:sldId id="362" r:id="rId20"/>
    <p:sldId id="363" r:id="rId21"/>
  </p:sldIdLst>
  <p:sldSz cx="9906000" cy="6858000" type="A4"/>
  <p:notesSz cx="6797675" cy="9874250"/>
  <p:defaultTextStyle>
    <a:defPPr>
      <a:defRPr lang="ru-RU"/>
    </a:defPPr>
    <a:lvl1pPr marL="0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3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8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3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7" algn="l" defTabSz="9142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99"/>
    <a:srgbClr val="99FFCC"/>
    <a:srgbClr val="CCCCFF"/>
    <a:srgbClr val="FFFFCC"/>
    <a:srgbClr val="CCFFCC"/>
    <a:srgbClr val="F6D548"/>
    <a:srgbClr val="66FFCC"/>
    <a:srgbClr val="336699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6" autoAdjust="0"/>
  </p:normalViewPr>
  <p:slideViewPr>
    <p:cSldViewPr showGuides="1">
      <p:cViewPr>
        <p:scale>
          <a:sx n="77" d="100"/>
          <a:sy n="77" d="100"/>
        </p:scale>
        <p:origin x="-120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i="0" u="none" strike="noStrike" baseline="0" dirty="0">
                <a:effectLst/>
              </a:rPr>
              <a:t>Количество созданных и функционирующих различных форм «заменяющих механизмов» по работе с детьми раннего возраста, в том числе с ОВЗ, детей – инвалидов</a:t>
            </a:r>
            <a:endParaRPr lang="ru-RU" sz="1000" dirty="0"/>
          </a:p>
        </c:rich>
      </c:tx>
      <c:layout>
        <c:manualLayout>
          <c:xMode val="edge"/>
          <c:yMode val="edge"/>
          <c:x val="0.12089384660250801"/>
          <c:y val="8.4180979826834635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Лист1!$A$1:$A$2</c:f>
              <c:numCache>
                <c:formatCode>General</c:formatCode>
                <c:ptCount val="2"/>
                <c:pt idx="0">
                  <c:v>13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baseline="0">
                <a:effectLst/>
              </a:rPr>
              <a:t>Обеспечение функционирования служб (кабинетов) ранней помощи на территории МО</a:t>
            </a:r>
            <a:endParaRPr lang="ru-RU" sz="11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000000000000001E-2"/>
                  <c:y val="-3.2407407407407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111111111111129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3333333333334E-2"/>
                  <c:y val="-1.8518518518518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Лист1!$A$1:$A$3</c:f>
              <c:numCache>
                <c:formatCode>General</c:formatCode>
                <c:ptCount val="3"/>
                <c:pt idx="0">
                  <c:v>7</c:v>
                </c:pt>
                <c:pt idx="1">
                  <c:v>19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663808"/>
        <c:axId val="30665344"/>
        <c:axId val="0"/>
      </c:bar3DChart>
      <c:catAx>
        <c:axId val="306638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65344"/>
        <c:crosses val="autoZero"/>
        <c:auto val="1"/>
        <c:lblAlgn val="ctr"/>
        <c:lblOffset val="100"/>
        <c:noMultiLvlLbl val="0"/>
      </c:catAx>
      <c:valAx>
        <c:axId val="3066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i="0" u="none" strike="noStrike" baseline="0" dirty="0">
                <a:effectLst/>
              </a:rPr>
              <a:t>Категории детей с ОВЗ, инвалидов, </a:t>
            </a:r>
            <a:r>
              <a:rPr lang="ru-RU" sz="1000" b="1" i="0" u="none" strike="noStrike" baseline="0" dirty="0" smtClean="0">
                <a:effectLst/>
              </a:rPr>
              <a:t>в </a:t>
            </a:r>
            <a:r>
              <a:rPr lang="ru-RU" sz="1000" b="1" i="0" u="none" strike="noStrike" baseline="0" dirty="0">
                <a:effectLst/>
              </a:rPr>
              <a:t>условиях различных форм «замещающих» механизмов, ДОУ</a:t>
            </a:r>
            <a:endParaRPr lang="ru-RU" sz="10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Лист1!$A$1:$A$8</c:f>
              <c:numCache>
                <c:formatCode>0%</c:formatCode>
                <c:ptCount val="8"/>
                <c:pt idx="0">
                  <c:v>0.8400000000000003</c:v>
                </c:pt>
                <c:pt idx="1">
                  <c:v>0.81</c:v>
                </c:pt>
                <c:pt idx="2">
                  <c:v>0.77000000000000035</c:v>
                </c:pt>
                <c:pt idx="3">
                  <c:v>0.75000000000000033</c:v>
                </c:pt>
                <c:pt idx="4">
                  <c:v>0.5</c:v>
                </c:pt>
                <c:pt idx="5">
                  <c:v>0.47000000000000008</c:v>
                </c:pt>
                <c:pt idx="6">
                  <c:v>0.54</c:v>
                </c:pt>
                <c:pt idx="7">
                  <c:v>0.47000000000000008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032128"/>
        <c:axId val="81797120"/>
        <c:axId val="0"/>
      </c:bar3DChart>
      <c:catAx>
        <c:axId val="6203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797120"/>
        <c:crosses val="autoZero"/>
        <c:auto val="1"/>
        <c:lblAlgn val="ctr"/>
        <c:lblOffset val="100"/>
        <c:noMultiLvlLbl val="0"/>
      </c:catAx>
      <c:valAx>
        <c:axId val="8179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3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baseline="0">
                <a:effectLst/>
              </a:rPr>
              <a:t>Обеспеченность СРП педагогами 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Лист1!$A$1:$A$10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0.98</c:v>
                </c:pt>
                <c:pt idx="4">
                  <c:v>0.92</c:v>
                </c:pt>
                <c:pt idx="5">
                  <c:v>0.70000000000000051</c:v>
                </c:pt>
                <c:pt idx="6">
                  <c:v>0.70000000000000051</c:v>
                </c:pt>
                <c:pt idx="7">
                  <c:v>0.48000000000000026</c:v>
                </c:pt>
                <c:pt idx="8">
                  <c:v>0.4</c:v>
                </c:pt>
                <c:pt idx="9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835904"/>
        <c:axId val="81837440"/>
        <c:axId val="30696768"/>
      </c:bar3DChart>
      <c:catAx>
        <c:axId val="818359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37440"/>
        <c:crosses val="autoZero"/>
        <c:auto val="1"/>
        <c:lblAlgn val="ctr"/>
        <c:lblOffset val="100"/>
        <c:noMultiLvlLbl val="0"/>
      </c:catAx>
      <c:valAx>
        <c:axId val="8183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35904"/>
        <c:crosses val="autoZero"/>
        <c:crossBetween val="between"/>
      </c:valAx>
      <c:serAx>
        <c:axId val="30696768"/>
        <c:scaling>
          <c:orientation val="minMax"/>
        </c:scaling>
        <c:delete val="1"/>
        <c:axPos val="b"/>
        <c:majorTickMark val="none"/>
        <c:minorTickMark val="none"/>
        <c:tickLblPos val="none"/>
        <c:crossAx val="8183744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187"/>
          </a:xfrm>
          <a:prstGeom prst="rect">
            <a:avLst/>
          </a:prstGeom>
        </p:spPr>
        <p:txBody>
          <a:bodyPr vert="horz" lIns="91751" tIns="45876" rIns="91751" bIns="4587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187"/>
          </a:xfrm>
          <a:prstGeom prst="rect">
            <a:avLst/>
          </a:prstGeom>
        </p:spPr>
        <p:txBody>
          <a:bodyPr vert="horz" lIns="91751" tIns="45876" rIns="91751" bIns="45876" rtlCol="0"/>
          <a:lstStyle>
            <a:lvl1pPr algn="r">
              <a:defRPr sz="1200"/>
            </a:lvl1pPr>
          </a:lstStyle>
          <a:p>
            <a:fld id="{C8139B57-FB33-4CEC-B9B3-4122457B2731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738188"/>
            <a:ext cx="53530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6" rIns="91751" bIns="458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690823"/>
            <a:ext cx="5438775" cy="4442939"/>
          </a:xfrm>
          <a:prstGeom prst="rect">
            <a:avLst/>
          </a:prstGeom>
        </p:spPr>
        <p:txBody>
          <a:bodyPr vert="horz" lIns="91751" tIns="45876" rIns="91751" bIns="4587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751" tIns="45876" rIns="91751" bIns="4587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378485"/>
            <a:ext cx="2946400" cy="494187"/>
          </a:xfrm>
          <a:prstGeom prst="rect">
            <a:avLst/>
          </a:prstGeom>
        </p:spPr>
        <p:txBody>
          <a:bodyPr vert="horz" lIns="91751" tIns="45876" rIns="91751" bIns="45876" rtlCol="0" anchor="b"/>
          <a:lstStyle>
            <a:lvl1pPr algn="r">
              <a:defRPr sz="1200"/>
            </a:lvl1pPr>
          </a:lstStyle>
          <a:p>
            <a:fld id="{DB05E298-34F4-4F61-8A1D-C9D8599D8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51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9686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9372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9058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8744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8430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8116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7802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74880" algn="l" defTabSz="5937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E298-34F4-4F61-8A1D-C9D8599D830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43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E02C-BA2A-429D-BA51-7F78C3F65B7F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2C50-F141-4B9A-81FF-D786D0386DDE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4C43-907A-46A4-A351-275B29F42480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7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9993-6429-48FB-AA9F-CF3A5CC85B94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85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0855-50FB-47F9-9662-634B3EDFC46E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7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DF77-861B-4301-B06B-D7B87640F0A9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3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3" indent="0">
              <a:buNone/>
              <a:defRPr sz="1600" b="1"/>
            </a:lvl8pPr>
            <a:lvl9pPr marL="365707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3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3" indent="0">
              <a:buNone/>
              <a:defRPr sz="1600" b="1"/>
            </a:lvl8pPr>
            <a:lvl9pPr marL="365707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9F40-4A58-45AE-945D-AB84D1B9FFA1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FBF-CED5-4DDA-978A-E18AF07A48AB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3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2259-046A-4E46-89A9-D11255D8480A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0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200"/>
            </a:lvl2pPr>
            <a:lvl3pPr marL="914270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3" indent="0">
              <a:buNone/>
              <a:defRPr sz="900"/>
            </a:lvl6pPr>
            <a:lvl7pPr marL="2742808" indent="0">
              <a:buNone/>
              <a:defRPr sz="900"/>
            </a:lvl7pPr>
            <a:lvl8pPr marL="3199943" indent="0">
              <a:buNone/>
              <a:defRPr sz="900"/>
            </a:lvl8pPr>
            <a:lvl9pPr marL="36570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DD33-902D-405E-BC8D-8C769E78AF92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5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70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3" indent="0">
              <a:buNone/>
              <a:defRPr sz="2000"/>
            </a:lvl6pPr>
            <a:lvl7pPr marL="2742808" indent="0">
              <a:buNone/>
              <a:defRPr sz="2000"/>
            </a:lvl7pPr>
            <a:lvl8pPr marL="3199943" indent="0">
              <a:buNone/>
              <a:defRPr sz="2000"/>
            </a:lvl8pPr>
            <a:lvl9pPr marL="365707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200"/>
            </a:lvl2pPr>
            <a:lvl3pPr marL="914270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3" indent="0">
              <a:buNone/>
              <a:defRPr sz="900"/>
            </a:lvl6pPr>
            <a:lvl7pPr marL="2742808" indent="0">
              <a:buNone/>
              <a:defRPr sz="900"/>
            </a:lvl7pPr>
            <a:lvl8pPr marL="3199943" indent="0">
              <a:buNone/>
              <a:defRPr sz="900"/>
            </a:lvl8pPr>
            <a:lvl9pPr marL="36570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BE79-3DB7-4A68-93ED-6C45F56929F1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11CC-F877-4FDC-8C1E-D77240ED91C0}" type="datetime1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034-9CA2-4B61-91D2-945397AB9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6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7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7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4" indent="-228567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496" y="2420888"/>
            <a:ext cx="8871015" cy="3379326"/>
          </a:xfrm>
          <a:prstGeom prst="rect">
            <a:avLst/>
          </a:prstGeom>
          <a:noFill/>
        </p:spPr>
        <p:txBody>
          <a:bodyPr wrap="square" lIns="54805" tIns="27402" rIns="54805" bIns="27402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Организационно-методическое сопровождение служб ранней  помощи  на  территории Пермского края</a:t>
            </a: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pPr algn="r"/>
            <a:r>
              <a:rPr lang="ru-RU" sz="3600" b="1" dirty="0" smtClean="0">
                <a:solidFill>
                  <a:srgbClr val="C00000"/>
                </a:solidFill>
              </a:rPr>
              <a:t>апрель,2018г.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12"/>
          <p:cNvCxnSpPr/>
          <p:nvPr/>
        </p:nvCxnSpPr>
        <p:spPr>
          <a:xfrm>
            <a:off x="344488" y="4725144"/>
            <a:ext cx="8872947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0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72480" y="260648"/>
          <a:ext cx="504056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44488" y="2492896"/>
            <a:ext cx="13681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 – имеются</a:t>
            </a:r>
            <a:endParaRPr kumimoji="0" lang="ru-RU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13 - отсутствуют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00808"/>
            <a:ext cx="4584700" cy="2755900"/>
          </a:xfrm>
          <a:prstGeom prst="rect">
            <a:avLst/>
          </a:prstGeom>
          <a:noFill/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953000" y="4077072"/>
            <a:ext cx="12241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 – имеются</a:t>
            </a:r>
            <a:endParaRPr kumimoji="0" lang="ru-RU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17 - отсутствуют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72480" y="3140968"/>
          <a:ext cx="48245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1184" y="6093296"/>
            <a:ext cx="4238661" cy="5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1 - наличие плана межведомственного взаимодействия</a:t>
            </a:r>
            <a:endParaRPr kumimoji="0" lang="ru-RU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2 - наличие сайта (ссылки) по СРП</a:t>
            </a:r>
            <a:endParaRPr kumimoji="0" lang="ru-RU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3 - обеспечение системы информационно-просветительской работы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72480" y="0"/>
          <a:ext cx="9433047" cy="684285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51131"/>
                <a:gridCol w="1621908"/>
                <a:gridCol w="2322569"/>
                <a:gridCol w="2622255"/>
                <a:gridCol w="2615184"/>
              </a:tblGrid>
              <a:tr h="8506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200" dirty="0"/>
                        <a:t>Наличие  ресурсного  </a:t>
                      </a:r>
                      <a:endParaRPr lang="ru-RU" sz="12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200" dirty="0"/>
                        <a:t>центра</a:t>
                      </a:r>
                      <a:r>
                        <a:rPr lang="ru-RU" sz="1200" kern="1200" dirty="0"/>
                        <a:t>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200" dirty="0"/>
                        <a:t>Создание  банка  методических , дидактических, аналитических  материалов 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200" dirty="0"/>
                        <a:t>Организация  мероприятий  по  </a:t>
                      </a:r>
                      <a:r>
                        <a:rPr lang="ru-RU" sz="1200" u="sng" kern="1200" dirty="0" err="1"/>
                        <a:t>изучению,обобщению</a:t>
                      </a:r>
                      <a:r>
                        <a:rPr lang="ru-RU" sz="1200" u="sng" kern="1200" dirty="0"/>
                        <a:t>, трансляции опыта  работы</a:t>
                      </a:r>
                      <a:r>
                        <a:rPr lang="ru-RU" sz="1200" kern="1200" dirty="0"/>
                        <a:t>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200" dirty="0"/>
                        <a:t>Проведение </a:t>
                      </a:r>
                      <a:r>
                        <a:rPr lang="ru-RU" sz="1200" u="sng" kern="1200" dirty="0" err="1"/>
                        <a:t>опытно-эксперитментальной</a:t>
                      </a:r>
                      <a:r>
                        <a:rPr lang="ru-RU" sz="1200" u="sng" kern="1200" dirty="0"/>
                        <a:t> , научно-исследовательской  деятельности</a:t>
                      </a:r>
                      <a:r>
                        <a:rPr lang="ru-RU" sz="1200" kern="1200" dirty="0"/>
                        <a:t>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1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1.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Александровский  район </a:t>
                      </a:r>
                      <a:endParaRPr lang="ru-RU" sz="105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Пермь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/>
                        <a:t>Осинский</a:t>
                      </a:r>
                      <a:r>
                        <a:rPr lang="ru-RU" sz="600" kern="1200" dirty="0"/>
                        <a:t>  район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Карагайский  район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1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Гремячинский  район </a:t>
                      </a:r>
                      <a:endParaRPr lang="ru-RU" sz="105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Пермский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/>
                        <a:t>Бардымский</a:t>
                      </a:r>
                      <a:r>
                        <a:rPr lang="ru-RU" sz="600" kern="1200" dirty="0"/>
                        <a:t>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г.Соликамск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98755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3.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Большесосновский 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Чайковский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</a:t>
                      </a:r>
                      <a:r>
                        <a:rPr lang="ru-RU" sz="600" kern="1200" dirty="0" err="1"/>
                        <a:t>Большесосновнский</a:t>
                      </a:r>
                      <a:r>
                        <a:rPr lang="ru-RU" sz="600" kern="1200" dirty="0"/>
                        <a:t> район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г.Кунгур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4.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Губахинский 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 Губахинский  район (на сайтах ДОО)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</a:t>
                      </a:r>
                      <a:r>
                        <a:rPr lang="ru-RU" sz="600" kern="1200" dirty="0" err="1"/>
                        <a:t>Гремячинский</a:t>
                      </a:r>
                      <a:r>
                        <a:rPr lang="ru-RU" sz="600" kern="1200" dirty="0"/>
                        <a:t>  район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Чайковский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5.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Ильинский 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Чусовской 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</a:t>
                      </a:r>
                      <a:r>
                        <a:rPr lang="ru-RU" sz="600" kern="1200" dirty="0" err="1"/>
                        <a:t>Губахинский</a:t>
                      </a:r>
                      <a:r>
                        <a:rPr lang="ru-RU" sz="600" kern="1200" dirty="0"/>
                        <a:t>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Чернушинский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1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6.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Кудымкарский  район </a:t>
                      </a:r>
                      <a:endParaRPr lang="ru-RU" sz="105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Добрянский 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Карагайский  район 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Кунгурский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1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7.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Кизеловский район </a:t>
                      </a:r>
                      <a:endParaRPr lang="ru-RU" sz="105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г.Соликамск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Красновишерский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err="1"/>
                        <a:t>Добрянский</a:t>
                      </a:r>
                      <a:r>
                        <a:rPr lang="ru-RU" sz="600" kern="1200" dirty="0"/>
                        <a:t>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1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8.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Нытвенский  район </a:t>
                      </a:r>
                      <a:endParaRPr lang="ru-RU" sz="105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Краснокамский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 </a:t>
                      </a:r>
                      <a:r>
                        <a:rPr lang="ru-RU" sz="600" kern="1200" dirty="0" err="1"/>
                        <a:t>Лысьвенский</a:t>
                      </a:r>
                      <a:r>
                        <a:rPr lang="ru-RU" sz="600" kern="1200" dirty="0"/>
                        <a:t>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1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9.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Осинский   район </a:t>
                      </a:r>
                      <a:endParaRPr lang="ru-RU" sz="105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/>
                        <a:t>ЗАТО «Звёздный» (в работе)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r>
                        <a:rPr lang="ru-RU" sz="600" kern="1200" dirty="0" err="1"/>
                        <a:t>Нытвенский</a:t>
                      </a:r>
                      <a:r>
                        <a:rPr lang="ru-RU" sz="600" kern="1200" dirty="0"/>
                        <a:t>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10.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Оханский 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Нытвенский  район (в работе)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r>
                        <a:rPr lang="ru-RU" sz="600" kern="1200" dirty="0" err="1"/>
                        <a:t>Осинский</a:t>
                      </a:r>
                      <a:r>
                        <a:rPr lang="ru-RU" sz="600" kern="1200" dirty="0"/>
                        <a:t>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11.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Усольский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г.Пермь( на  базе  ТПМПК)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r>
                        <a:rPr lang="ru-RU" sz="600" kern="1200" dirty="0" err="1"/>
                        <a:t>Оханский</a:t>
                      </a:r>
                      <a:r>
                        <a:rPr lang="ru-RU" sz="600" kern="1200" dirty="0"/>
                        <a:t>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12.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г.Пермь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Уинский  район (в работе)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Чердынский  район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98755">
                <a:tc>
                  <a:txBody>
                    <a:bodyPr/>
                    <a:lstStyle/>
                    <a:p>
                      <a:pPr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13.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Чайковский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Чернушинский  район ( в работе)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г.Пермь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14.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Кунгурский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Юрлинский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15.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г.Кунгур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Чернушинский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73492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16.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Добрянский  район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Сивинский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17.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Горнозаводский район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Пермский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1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18.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Лысьвенский  район  (в работе)</a:t>
                      </a:r>
                      <a:endParaRPr lang="ru-RU" sz="105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  Чайковский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/>
                        <a:t> 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19.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г.Березники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Кунгурский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20.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Уинский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г.Кунгур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21.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Чусовской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Добрянский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22.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Суксунский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ЗАТО «Звёздный»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23.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Верещагинский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Кочёвский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24.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Гремячинский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Горнозаводской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25.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Чайковский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Ординский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26.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Чернушинский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Уинский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27.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Кишерсткий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Чусовской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28.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Краснокамский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г.Березники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87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29.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Бардымский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Краснокамский  район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225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30.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г.Соликамск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/>
                        <a:t>г.Соликамск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</a:tr>
              <a:tr h="1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/>
                        <a:t>  </a:t>
                      </a: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rgbClr val="C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62,5%</a:t>
                      </a:r>
                      <a:endParaRPr lang="ru-RU" sz="1050" b="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kern="1200" dirty="0">
                          <a:solidFill>
                            <a:srgbClr val="C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  27%</a:t>
                      </a:r>
                      <a:endParaRPr lang="ru-RU" sz="1050" b="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kern="1200" dirty="0">
                          <a:solidFill>
                            <a:srgbClr val="C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 62.5% </a:t>
                      </a:r>
                      <a:endParaRPr lang="ru-RU" sz="1050" b="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rgbClr val="C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15%</a:t>
                      </a:r>
                      <a:endParaRPr lang="ru-RU" sz="1050" b="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682366"/>
              </p:ext>
            </p:extLst>
          </p:nvPr>
        </p:nvGraphicFramePr>
        <p:xfrm>
          <a:off x="344488" y="692695"/>
          <a:ext cx="8856984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44488" y="5373216"/>
            <a:ext cx="8625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1 - Нарушение слуха</a:t>
            </a:r>
          </a:p>
          <a:p>
            <a:r>
              <a:rPr lang="ru-RU" sz="900" dirty="0" smtClean="0"/>
              <a:t>2 - Нарушение зрения</a:t>
            </a:r>
          </a:p>
          <a:p>
            <a:r>
              <a:rPr lang="ru-RU" sz="900" dirty="0" smtClean="0"/>
              <a:t>3 – НОДА</a:t>
            </a:r>
          </a:p>
          <a:p>
            <a:r>
              <a:rPr lang="ru-RU" sz="900" dirty="0" smtClean="0"/>
              <a:t>4 – ТНР</a:t>
            </a:r>
          </a:p>
          <a:p>
            <a:r>
              <a:rPr lang="ru-RU" sz="900" dirty="0" smtClean="0"/>
              <a:t>5 – ЗПР</a:t>
            </a:r>
          </a:p>
          <a:p>
            <a:r>
              <a:rPr lang="ru-RU" sz="900" dirty="0" smtClean="0"/>
              <a:t>6 – УО</a:t>
            </a:r>
          </a:p>
          <a:p>
            <a:r>
              <a:rPr lang="ru-RU" sz="900" dirty="0" smtClean="0"/>
              <a:t>7 – ТМНР</a:t>
            </a:r>
          </a:p>
          <a:p>
            <a:r>
              <a:rPr lang="ru-RU" sz="900" dirty="0" smtClean="0"/>
              <a:t>8-Дети-инвалиды/, имеющие соматические заболевания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4488" y="592978"/>
            <a:ext cx="8844161" cy="476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Категории детей с ОВЗ, вызывающие наибольшие затруднения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88504" y="764704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8504" y="5373216"/>
            <a:ext cx="4953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 smtClean="0"/>
              <a:t>1</a:t>
            </a:r>
            <a:r>
              <a:rPr lang="ru-RU" sz="800" b="1" dirty="0" smtClean="0"/>
              <a:t> - </a:t>
            </a:r>
            <a:r>
              <a:rPr lang="ru-RU" sz="800" dirty="0" smtClean="0"/>
              <a:t>Сурдопедагог </a:t>
            </a:r>
          </a:p>
          <a:p>
            <a:r>
              <a:rPr lang="ru-RU" sz="800" dirty="0" smtClean="0"/>
              <a:t>2 - Тифлопедагог </a:t>
            </a:r>
          </a:p>
          <a:p>
            <a:r>
              <a:rPr lang="ru-RU" sz="800" dirty="0" smtClean="0"/>
              <a:t>3 - </a:t>
            </a:r>
            <a:r>
              <a:rPr lang="ru-RU" sz="800" dirty="0" err="1" smtClean="0"/>
              <a:t>Тьютор</a:t>
            </a:r>
            <a:r>
              <a:rPr lang="ru-RU" sz="800" dirty="0" smtClean="0"/>
              <a:t> </a:t>
            </a:r>
          </a:p>
          <a:p>
            <a:r>
              <a:rPr lang="ru-RU" sz="800" dirty="0" smtClean="0"/>
              <a:t>4 - </a:t>
            </a:r>
            <a:r>
              <a:rPr lang="ru-RU" sz="800" dirty="0" err="1" smtClean="0"/>
              <a:t>Олигофренопедагог</a:t>
            </a:r>
            <a:r>
              <a:rPr lang="ru-RU" sz="800" dirty="0" smtClean="0"/>
              <a:t> </a:t>
            </a:r>
          </a:p>
          <a:p>
            <a:r>
              <a:rPr lang="ru-RU" sz="800" dirty="0" smtClean="0"/>
              <a:t>5 - Специалист по коммуникации </a:t>
            </a:r>
          </a:p>
          <a:p>
            <a:r>
              <a:rPr lang="ru-RU" sz="800" dirty="0" smtClean="0"/>
              <a:t>6 - Инструктор по развитию движений </a:t>
            </a:r>
          </a:p>
          <a:p>
            <a:r>
              <a:rPr lang="ru-RU" sz="800" dirty="0" smtClean="0"/>
              <a:t>7 - Технический помощник (ассистент) </a:t>
            </a:r>
          </a:p>
          <a:p>
            <a:r>
              <a:rPr lang="ru-RU" sz="800" dirty="0" smtClean="0"/>
              <a:t>8 - Социальный педагог </a:t>
            </a:r>
          </a:p>
          <a:p>
            <a:r>
              <a:rPr lang="ru-RU" sz="800" dirty="0" smtClean="0"/>
              <a:t>9 - Педагог-психолог </a:t>
            </a:r>
          </a:p>
          <a:p>
            <a:r>
              <a:rPr lang="ru-RU" sz="800" dirty="0" smtClean="0"/>
              <a:t>10 - Логопед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6496" y="764704"/>
            <a:ext cx="900100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Необходимость в специалистах в МО Пермского края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45088" y="5373216"/>
            <a:ext cx="3672408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кадров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274042"/>
          </a:xfrm>
        </p:spPr>
        <p:txBody>
          <a:bodyPr>
            <a:noAutofit/>
          </a:bodyPr>
          <a:lstStyle/>
          <a:p>
            <a:pPr algn="l"/>
            <a:r>
              <a:rPr lang="ru-RU" sz="1400" b="1" u="sng" dirty="0" smtClean="0">
                <a:solidFill>
                  <a:srgbClr val="C00000"/>
                </a:solidFill>
              </a:rPr>
              <a:t>Проблемы    создания,  организации  и   функционирования   системы  ранней  помощи на  территории Пермского края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8504" y="5733256"/>
            <a:ext cx="885698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Низкий уровень научно-методического обеспечения системы раннего выявления и ранней комплексной помощи образования детей от рождения до 3-х лет.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8504" y="2348880"/>
            <a:ext cx="885698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Отсутствие плана межведомственного взаимодействия.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8504" y="3212976"/>
            <a:ext cx="885698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Низкий процент выявления детей раннего возраста с проблемами в развитии.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8504" y="4005064"/>
            <a:ext cx="8856984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В большинстве МО отсутствует система отслеживания проблемных детей раннего возраста и анализа работы с ними.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8504" y="4797152"/>
            <a:ext cx="885698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Низкая обеспеченность специалистами  системы раннего выявления и ранней комплексной помощи образования детей от рождения до 3-х лет.</a:t>
            </a:r>
            <a:endParaRPr lang="ru-RU" sz="1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88504" y="620688"/>
            <a:ext cx="9056408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ÐÐ°ÑÑÐ¸Ð½ÐºÐ¸ Ð¿Ð¾ Ð·Ð°Ð¿ÑÐ¾ÑÑ ÐºÐ°ÑÑÐ¸Ð½ÐºÐ° Ð¿ÑÐ¾Ð±Ð»ÐµÐ¼Ñ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6816" y="620688"/>
            <a:ext cx="3778575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C00000"/>
                </a:solidFill>
              </a:rPr>
              <a:t/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14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6496" y="692696"/>
            <a:ext cx="9056408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88504" y="908720"/>
            <a:ext cx="309634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8504" y="1556792"/>
            <a:ext cx="309634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Создание единых подходов и механизмов организации и функционирования системы раннего выявления и комплексной помощи детям с нарушениями в развитии или риском их возникновения, а также их семьям.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04928" y="908720"/>
            <a:ext cx="475252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04928" y="1556792"/>
            <a:ext cx="4752528" cy="16561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400" dirty="0" smtClean="0"/>
              <a:t>руководящие и педагогические работники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Специалисты МУО , курирующие  работу  СРП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образовательных организаций, реализующих АООП для детей с ОВЗ,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специалисты дифференциально-диагностических служб,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специалисты ММЦ, курирующие работу с детьми с ОВЗ, в том  СРП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8504" y="3429000"/>
            <a:ext cx="864096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Перспективы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8504" y="4221088"/>
            <a:ext cx="8640960" cy="20882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Привлечение новых участников группы (педагогов ДО).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Проведение сетевых </a:t>
            </a:r>
            <a:r>
              <a:rPr lang="ru-RU" dirty="0" err="1" smtClean="0"/>
              <a:t>вебинаров</a:t>
            </a:r>
            <a:r>
              <a:rPr lang="ru-RU" dirty="0" smtClean="0"/>
              <a:t>, семинаров, конкурсов.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Объединение  членов сетевой группы в проблемные группы.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Привлечение  активных членов сетевой группы в работу реально-действующей проблемной группы педагогов, работающих с детьми с ОВЗ.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Актуализация знаний, обобщение  и трансляция опыта работы участников СГ.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1095672" y="74711"/>
            <a:ext cx="61658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159568" y="74711"/>
            <a:ext cx="5229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8589" y="896988"/>
            <a:ext cx="3940522" cy="2160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3200" dirty="0" smtClean="0"/>
          </a:p>
          <a:p>
            <a:pPr algn="ctr"/>
            <a:r>
              <a:rPr lang="ru-RU" sz="1100" b="1" u="sng" dirty="0">
                <a:solidFill>
                  <a:srgbClr val="C00000"/>
                </a:solidFill>
              </a:rPr>
              <a:t>Модель функционирования системы ранней помощи в рамках апробационной площадки (на уровне муниципалитета)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/>
              <a:t>г.Кунгур</a:t>
            </a:r>
            <a:endParaRPr lang="ru-RU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/>
              <a:t>г.Пермь</a:t>
            </a:r>
            <a:endParaRPr lang="ru-RU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/>
              <a:t>г</a:t>
            </a:r>
            <a:r>
              <a:rPr lang="ru-RU" sz="1200" dirty="0" err="1" smtClean="0"/>
              <a:t>.Соликамск</a:t>
            </a:r>
            <a:endParaRPr lang="ru-RU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/>
              <a:t>Карагайский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/>
              <a:t>Краснокамский</a:t>
            </a:r>
            <a:r>
              <a:rPr lang="ru-RU" sz="1200" dirty="0" smtClean="0"/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/>
              <a:t>Очерский</a:t>
            </a:r>
            <a:r>
              <a:rPr lang="ru-RU" sz="1200" dirty="0" smtClean="0"/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/>
              <a:t>Чайковский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/>
              <a:t>Чусовской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23" y="116632"/>
            <a:ext cx="8919221" cy="78035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85048" y="896989"/>
            <a:ext cx="3528392" cy="58291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1200" b="1" u="sng" dirty="0" smtClean="0">
                <a:solidFill>
                  <a:srgbClr val="C00000"/>
                </a:solidFill>
              </a:rPr>
              <a:t>Нормативно-правовое </a:t>
            </a:r>
            <a:r>
              <a:rPr lang="ru-RU" sz="1200" b="1" u="sng" dirty="0">
                <a:solidFill>
                  <a:srgbClr val="C00000"/>
                </a:solidFill>
              </a:rPr>
              <a:t>обеспечение на муниципальном уровне, основные направления, подходы к созданию и функционированию системы ранней помощи </a:t>
            </a:r>
            <a:endParaRPr lang="ru-RU" sz="12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Пермский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Сивинский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Добрянский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Кудымкарский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Юсьвинский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Ильинский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Осинский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Куединский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Бардымский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Частинский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Октябрьский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ЗАТО «Звездный»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Чернушинский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Нытвинский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Кунгурский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Уинский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г.Кудымкар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Лысьвенский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Кочёвский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Губахинский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Горнозаводский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Соликамский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Усольский</a:t>
            </a:r>
            <a:r>
              <a:rPr lang="ru-RU" sz="1200" dirty="0" smtClean="0">
                <a:solidFill>
                  <a:schemeClr val="tx1"/>
                </a:solidFill>
              </a:rPr>
              <a:t> р-н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tx1"/>
                </a:solidFill>
              </a:rPr>
              <a:t>г.Березники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u="sng" dirty="0" smtClean="0">
              <a:solidFill>
                <a:schemeClr val="tx1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  <a:p>
            <a:pPr algn="ctr"/>
            <a:endParaRPr lang="ru-RU" sz="1400" b="1" u="sng" dirty="0" smtClean="0">
              <a:solidFill>
                <a:srgbClr val="C00000"/>
              </a:solidFill>
            </a:endParaRPr>
          </a:p>
          <a:p>
            <a:pPr algn="ctr"/>
            <a:endParaRPr lang="ru-RU" sz="1400" b="1" u="sng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6536" y="3356992"/>
            <a:ext cx="3940522" cy="33644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1100" b="1" u="sng" dirty="0" smtClean="0">
                <a:solidFill>
                  <a:srgbClr val="C00000"/>
                </a:solidFill>
              </a:rPr>
              <a:t>Пакет нормативно-правовых требований федерального, регионального и муниципального уровней, проект создания системы ранней помощи (вопросно-ответная форма)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Гайнский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Еловский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Косинский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Верещагинский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Оханский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Большесосновский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Кишерстский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Ординский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Юрлинский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Суксунский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Берёзовский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Кизеловский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Гремячинский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tx1"/>
                </a:solidFill>
              </a:rPr>
              <a:t>Красновишерский</a:t>
            </a:r>
            <a:r>
              <a:rPr lang="ru-RU" sz="1100" dirty="0" smtClean="0">
                <a:solidFill>
                  <a:schemeClr val="tx1"/>
                </a:solidFill>
              </a:rPr>
              <a:t>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chemeClr val="tx1"/>
                </a:solidFill>
              </a:rPr>
              <a:t>Александровский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chemeClr val="tx1"/>
                </a:solidFill>
              </a:rPr>
              <a:t>Чердынский р-н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Презентационные материалы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Общее количество детей от рождения до 3-х лет: </a:t>
            </a:r>
            <a:r>
              <a:rPr lang="ru-RU" dirty="0" smtClean="0"/>
              <a:t>Росстат</a:t>
            </a:r>
            <a:r>
              <a:rPr lang="ru-RU" dirty="0" smtClean="0"/>
              <a:t>, портал, мониторинг.</a:t>
            </a:r>
          </a:p>
          <a:p>
            <a:pPr marL="0" indent="0">
              <a:buNone/>
            </a:pPr>
            <a:r>
              <a:rPr lang="ru-RU" dirty="0" smtClean="0"/>
              <a:t>2. Из п.1. кол-во организованных детей в ДОУ.</a:t>
            </a:r>
          </a:p>
          <a:p>
            <a:pPr marL="0" indent="0">
              <a:buNone/>
            </a:pPr>
            <a:r>
              <a:rPr lang="ru-RU" dirty="0" smtClean="0"/>
              <a:t>3. Ко-во детей с ОВЗ, детей-инвалидов, детей с риском возникновения нарушений.</a:t>
            </a:r>
          </a:p>
          <a:p>
            <a:pPr marL="0" indent="0">
              <a:buNone/>
            </a:pPr>
            <a:r>
              <a:rPr lang="ru-RU" dirty="0" smtClean="0"/>
              <a:t>4. Наличие «замещающих» форм, в </a:t>
            </a:r>
            <a:r>
              <a:rPr lang="ru-RU" dirty="0" err="1" smtClean="0"/>
              <a:t>т.ч</a:t>
            </a:r>
            <a:r>
              <a:rPr lang="ru-RU" dirty="0" smtClean="0"/>
              <a:t>.  СРП.</a:t>
            </a:r>
          </a:p>
          <a:p>
            <a:pPr marL="0" indent="0">
              <a:buNone/>
            </a:pPr>
            <a:r>
              <a:rPr lang="ru-RU" dirty="0" smtClean="0"/>
              <a:t>5. Наличие ПМПК, ресурсных центров по образованию и воспитанию детей с ОВЗ.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5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Презентационные материалы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6. Нормативно-правовая документация, регламентирующая деятельность СРП на институциональном уровне (муниципалитет, образовательное учреждение).</a:t>
            </a:r>
          </a:p>
          <a:p>
            <a:pPr marL="0" indent="0">
              <a:buNone/>
            </a:pPr>
            <a:r>
              <a:rPr lang="ru-RU" dirty="0" smtClean="0"/>
              <a:t>7. Механизмы взаимодействия специалистов различных ведомств в рамках создания СРП.</a:t>
            </a:r>
          </a:p>
          <a:p>
            <a:pPr marL="0" indent="0">
              <a:buNone/>
            </a:pPr>
            <a:r>
              <a:rPr lang="ru-RU" dirty="0" smtClean="0"/>
              <a:t>8. Информационно-ресурсное обеспечение.</a:t>
            </a:r>
          </a:p>
          <a:p>
            <a:pPr marL="0" indent="0">
              <a:buNone/>
            </a:pPr>
            <a:r>
              <a:rPr lang="ru-RU" dirty="0" smtClean="0"/>
              <a:t>9. Пути обучения и повышения профессиональной компетентности специалистов на уровне муниципалитета.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58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Презентационные </a:t>
            </a:r>
            <a:r>
              <a:rPr lang="ru-RU" b="1" dirty="0" smtClean="0">
                <a:solidFill>
                  <a:srgbClr val="C00000"/>
                </a:solidFill>
              </a:rPr>
              <a:t>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10. Описание модели функционирования СРП на территории муниципалитета (городского округа) ПК.</a:t>
            </a:r>
          </a:p>
          <a:p>
            <a:pPr marL="0" indent="0">
              <a:buNone/>
            </a:pPr>
            <a:r>
              <a:rPr lang="ru-RU" dirty="0" smtClean="0"/>
              <a:t>11. Выявленные проблемы при проведении мониторинга по деятельности СРП.</a:t>
            </a:r>
          </a:p>
          <a:p>
            <a:pPr marL="0" indent="0">
              <a:buNone/>
            </a:pPr>
            <a:r>
              <a:rPr lang="ru-RU" dirty="0" smtClean="0"/>
              <a:t>12. Предложения по развитию СРП.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92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2074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Образование детей с ОВЗ и детей-инвалидов дошкольного возраста в ПК (2016-2017 учебный год)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12840" y="1196752"/>
            <a:ext cx="280831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Количество  детей  с ограниченными  возможностями  здоровья (ОВЗ)</a:t>
            </a:r>
          </a:p>
          <a:p>
            <a:pPr algn="ctr"/>
            <a:r>
              <a:rPr lang="ru-RU" sz="1400" dirty="0" smtClean="0">
                <a:solidFill>
                  <a:srgbClr val="92D050"/>
                </a:solidFill>
                <a:latin typeface="Arial Black" pitchFamily="34" charset="0"/>
              </a:rPr>
              <a:t>301  чел.</a:t>
            </a:r>
            <a:endParaRPr lang="ru-RU" sz="1400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12840" y="2708920"/>
            <a:ext cx="2808312" cy="1512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Количество  детей  - инвалидов</a:t>
            </a:r>
          </a:p>
          <a:p>
            <a:pPr algn="ctr"/>
            <a:r>
              <a:rPr lang="ru-RU" sz="1400" dirty="0" smtClean="0">
                <a:solidFill>
                  <a:srgbClr val="92D050"/>
                </a:solidFill>
                <a:latin typeface="Arial Black" pitchFamily="34" charset="0"/>
              </a:rPr>
              <a:t>225 чел.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37176" y="1196752"/>
            <a:ext cx="2952328" cy="13681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latin typeface="Arial Black" pitchFamily="34" charset="0"/>
              </a:rPr>
              <a:t>В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28</a:t>
            </a:r>
            <a:r>
              <a:rPr lang="ru-RU" sz="1200" b="1" dirty="0" smtClean="0">
                <a:latin typeface="Arial Black" pitchFamily="34" charset="0"/>
              </a:rPr>
              <a:t>  территориях   отсутствуют  дети  с ОВЗ;</a:t>
            </a:r>
          </a:p>
          <a:p>
            <a:r>
              <a:rPr lang="ru-RU" sz="1200" b="1" dirty="0" smtClean="0">
                <a:latin typeface="Arial Black" pitchFamily="34" charset="0"/>
              </a:rPr>
              <a:t>В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3 </a:t>
            </a:r>
            <a:r>
              <a:rPr lang="ru-RU" sz="1200" b="1" dirty="0" smtClean="0">
                <a:latin typeface="Arial Black" pitchFamily="34" charset="0"/>
              </a:rPr>
              <a:t>    территориях   нет  данных;</a:t>
            </a:r>
          </a:p>
          <a:p>
            <a:r>
              <a:rPr lang="ru-RU" sz="1200" b="1" dirty="0" smtClean="0">
                <a:latin typeface="Arial Black" pitchFamily="34" charset="0"/>
              </a:rPr>
              <a:t>В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17</a:t>
            </a:r>
            <a:r>
              <a:rPr lang="ru-RU" sz="1200" b="1" dirty="0" smtClean="0">
                <a:latin typeface="Arial Black" pitchFamily="34" charset="0"/>
              </a:rPr>
              <a:t>  территориях выделены  группы  детей   с ОВЗ</a:t>
            </a:r>
          </a:p>
          <a:p>
            <a:endParaRPr lang="ru-RU" sz="1200" b="1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12840" y="4365104"/>
            <a:ext cx="2808312" cy="18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Количество  детей  группы «риска»</a:t>
            </a:r>
          </a:p>
          <a:p>
            <a:pPr algn="ctr"/>
            <a:r>
              <a:rPr lang="ru-RU" sz="1400" dirty="0" smtClean="0">
                <a:solidFill>
                  <a:srgbClr val="92D050"/>
                </a:solidFill>
                <a:latin typeface="Arial Black" pitchFamily="34" charset="0"/>
              </a:rPr>
              <a:t>1344 чел.</a:t>
            </a:r>
            <a:endParaRPr lang="ru-RU" sz="1400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472" y="3356992"/>
            <a:ext cx="2880320" cy="2808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Общее  количество  детей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 от  0 до 3-х лет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109 309 чел.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37176" y="2708920"/>
            <a:ext cx="2952328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16496" y="908720"/>
            <a:ext cx="9056408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Peretjagina-AG\Desktop\page!mq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1087538"/>
            <a:ext cx="2880320" cy="2184267"/>
          </a:xfrm>
          <a:prstGeom prst="rect">
            <a:avLst/>
          </a:prstGeom>
          <a:noFill/>
        </p:spPr>
      </p:pic>
      <p:graphicFrame>
        <p:nvGraphicFramePr>
          <p:cNvPr id="13" name="Group 112"/>
          <p:cNvGraphicFramePr>
            <a:graphicFrameLocks noGrp="1"/>
          </p:cNvGraphicFramePr>
          <p:nvPr>
            <p:ph sz="half" idx="4294967295"/>
          </p:nvPr>
        </p:nvGraphicFramePr>
        <p:xfrm>
          <a:off x="6681192" y="2780929"/>
          <a:ext cx="2664296" cy="324036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93287"/>
                <a:gridCol w="707861"/>
                <a:gridCol w="563148"/>
              </a:tblGrid>
              <a:tr h="74226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Дифференциально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 диагностическая  служба ПК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2016,2017 гг.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3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ЦПМПК + ТПМПК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1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0-3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/>
                </a:tc>
              </a:tr>
              <a:tr h="41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Детей- инвалидов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*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/>
                </a:tc>
              </a:tr>
              <a:tr h="4163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  данным    мониторинга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1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0-3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1554 чел.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1.4%</a:t>
                      </a:r>
                    </a:p>
                  </a:txBody>
                  <a:tcPr horzOverflow="overflow"/>
                </a:tc>
              </a:tr>
              <a:tr h="41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Детей-инвалидов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95 чел.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0.08%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536" y="5013176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u="sng" dirty="0" smtClean="0"/>
              <a:t>Контактная информация: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ст.научный</a:t>
            </a:r>
            <a:r>
              <a:rPr lang="ru-RU" sz="1800" dirty="0" smtClean="0"/>
              <a:t> сотрудник ИРО ПК Перетягина А.Г., 89504443199,</a:t>
            </a:r>
            <a:r>
              <a:rPr lang="en-US" sz="1800" dirty="0"/>
              <a:t> </a:t>
            </a:r>
            <a:r>
              <a:rPr lang="en-US" sz="1800" dirty="0" smtClean="0"/>
              <a:t>arinaperetyagina@mail.ru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научный сотрудник ИРО ПК Каткова И.Г., 89028037592, </a:t>
            </a:r>
            <a:r>
              <a:rPr lang="en-US" sz="1800" dirty="0" smtClean="0"/>
              <a:t>Katkova.Irina.G@yandex.ru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616" y="548680"/>
            <a:ext cx="7046180" cy="4176464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40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050" name="Picture 2" descr="http://mse.perm.ru/images/thumbnails/images/remote/images-eewsadsadsad-600x49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548680"/>
            <a:ext cx="8064896" cy="582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08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88504" y="332656"/>
            <a:ext cx="8856984" cy="504056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Нормативные документы( федеральный  уровень)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6696" y="836712"/>
            <a:ext cx="7272808" cy="2376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Всеобщая декларация прав человека (принята резолюцией 217А (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Генеральной Ассамблеи ООН от 10.12.1948).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Конвенция  о правах ребенка (принята резолюцией 44/25 Генеральной Ассамблеи ООН от 20.11.1989).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Федеральный закон "Об образовании в Российской Федерации" от 29.12.2012 N 273-ФЗ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Концепция государственной семейной политики в РФ на период до 2025 года (Распоряжение Правительства РФ от 25.08.2014 № 1618-р).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Концепция развития ранней помощи в Российской Федерации на период до 2020 года (Распоряжение Правительства РФ от 31.08.2016 № 1839-р).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6496" y="2852936"/>
            <a:ext cx="6840760" cy="2088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1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 мероприятий по реализации концепции развития ранней помощи в Российской Федерации на период до 2020 года (Распоряжение Правительства РФ от 17.12.2016 № 2723-р)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Межведомственный комплексный план по вопросам организации инклюзивного дошкольного и общего образования и создания специальных условий для получения образования детьми-инвалидами и детьми с ограниченными возможностями здоровья на 2015 год.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Государственная программа РФ "Доступная среда" на 2011-2020 годы (утверждена Постановлением Правительства РФ от 01.12.2015 № 1297).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Методические рекомендации по реализации модели раннего выявления отклонений и комплексного сопровождения с целью коррекции первых признаков отклонения в развитии детей (письмо </a:t>
            </a:r>
            <a:r>
              <a:rPr lang="ru-RU" sz="10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МОиН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РФ от 13.01.2016 №ВК-15/07).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2144688" y="4581128"/>
            <a:ext cx="7416824" cy="213285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Arial" pitchFamily="34" charset="0"/>
                <a:cs typeface="Arial" pitchFamily="34" charset="0"/>
              </a:rPr>
              <a:t>Методические рекомендации по созданию системы ранней помощи в структуре доступного и непрерывного образования для детей с ограниченными возможностями здоровья </a:t>
            </a:r>
          </a:p>
          <a:p>
            <a:pPr algn="ctr"/>
            <a:r>
              <a:rPr lang="ru-RU" sz="1050" dirty="0" smtClean="0">
                <a:latin typeface="Arial" pitchFamily="34" charset="0"/>
                <a:cs typeface="Arial" pitchFamily="34" charset="0"/>
              </a:rPr>
              <a:t>(М.: АНО "Агентство стратегических инициатив по продвижению новых проектов", ФГБНУ "Институт коррекционной педагогики РАО«)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0472" y="1412776"/>
            <a:ext cx="52565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Содержимое 4"/>
          <p:cNvSpPr txBox="1">
            <a:spLocks noGrp="1"/>
          </p:cNvSpPr>
          <p:nvPr>
            <p:ph type="title"/>
          </p:nvPr>
        </p:nvSpPr>
        <p:spPr>
          <a:xfrm>
            <a:off x="632520" y="0"/>
            <a:ext cx="8706172" cy="634082"/>
          </a:xfrm>
          <a:prstGeom prst="hexagon">
            <a:avLst>
              <a:gd name="adj" fmla="val 13020"/>
              <a:gd name="vf" fmla="val 1154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27" tIns="45713" rIns="91427" bIns="45713" rtlCol="0" anchor="ctr">
            <a:normAutofit/>
          </a:bodyPr>
          <a:lstStyle/>
          <a:p>
            <a:pPr marL="342851" marR="0" lvl="0" indent="-342851" algn="ctr" defTabSz="9142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Планируемый  набор  услуг в рамках   Концепции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</a:p>
          <a:p>
            <a:pPr marL="342851" marR="0" lvl="0" indent="-342851" algn="ctr" defTabSz="9142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764704"/>
            <a:ext cx="7632848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Выявление детей, нуждающихся в помощи (это могут делать не только медицинские организации, но и педагоги, социальные работники, сотрудники опеки).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2. Информирование о ребенке организаций или служб, отвечающих за предоставление ранней помощи (это могут делать как сами родители, так и медики, педагоги, соцработники и т.д.). 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3. Установление нуждаемости ребенка и семьи в услугах ранней помощи. Информирование родителей (законных представителей) о существующих услугах ранней помощи производит  специалист( куратор отдельной  семьи) 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4. Оценка состояния ребенка и семьи, выявление их потребностей. Это будет делать междисциплинарная команда специалистов.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По итогам оценки при участии родителей составляется индивидуальная программа ранней помощи и сопровождения ребенка с сопровождением)</a:t>
            </a:r>
          </a:p>
          <a:p>
            <a:pPr algn="ctr"/>
            <a:endParaRPr lang="ru-RU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4688" y="2996952"/>
            <a:ext cx="7560840" cy="3600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6. Куратор случая координирует предоставление семье услуг в рамках индивидуальной программы ранней помощи, организует проведение оценки эффективности этой помощи, сопровождает переход ребенка из программы ранней помощи в другие программы сопровождения семьи.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Консультирование и обучение членов семьи навыкам ухода, коммуникации, обучения и воспитания ребенка, исходя из особенностей его развития.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Психологическая помощь ребенку и его семье, проведение игровой психотерапии эмоционально-поведенческих расстройств у ребенка.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9. Формирование и развитие социально-бытовых навыков ребенка, развитие  речи, навыков  общения, двигательной  активности и обучение членов семьи по вопросам моторного развития ребенка. 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10. Рекомендации по подбору вспомогательного оборудования и технических средств реабилитации, помощь в их получении.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11. Поддержка развития детей с нарушениями слуха (тестирование слуха,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слухопротезирование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сурдопедагогическая и сурдологопедическая помощь ребенку.)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14. Поддержка развития детей с нарушениями зрения – оценка зрения, тифлопедагогическая помощь и т.д.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15. Поддержка развития ребенка по основным областям (развитие двигательных, слуховых и зрительных функций, познавательное развитие, общение, социальное взаимодействие, развитие адаптивных навыков, включая самообслуживание).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Содержимое 4"/>
          <p:cNvSpPr txBox="1">
            <a:spLocks noGrp="1"/>
          </p:cNvSpPr>
          <p:nvPr>
            <p:ph type="title"/>
          </p:nvPr>
        </p:nvSpPr>
        <p:spPr>
          <a:xfrm>
            <a:off x="488504" y="274638"/>
            <a:ext cx="8784976" cy="634082"/>
          </a:xfrm>
          <a:prstGeom prst="hexagon">
            <a:avLst>
              <a:gd name="adj" fmla="val 13020"/>
              <a:gd name="vf" fmla="val 1154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27" tIns="45713" rIns="91427" bIns="45713" rtlCol="0" anchor="ctr">
            <a:normAutofit/>
          </a:bodyPr>
          <a:lstStyle/>
          <a:p>
            <a:pPr marL="342851" marR="0" lvl="0" indent="-342851" algn="ctr" defTabSz="9142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Планируемый  набор  услуг в рамках   Концепции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</a:p>
          <a:p>
            <a:pPr marL="342851" marR="0" lvl="0" indent="-342851" algn="ctr" defTabSz="9142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44488" y="1052513"/>
            <a:ext cx="7993062" cy="21605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16. Включение ребенка и членов его семьи в различные мероприятия социального характера (музыкальные встречи, игровые группы, праздники и др.).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17. Медицинские услуги по уходу за ребенком, подбор специального оборудование, обучение родителей уходу за катетерами, кормлению через зонд, перевязкам и т.п.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18. Патронажные услуги.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19. Подбор питания для ребенка.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20. Сопровождение ребенка на этапе окончания программы ранней помощи и поступления в образовательную организацию (ясли, детский сад).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21. Обеспечение транспортной доступности услуг ранней помощи для ребенка и семьи.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22. «Социальная передышка» (временное краткосрочное пребывание ребенка вне дома с сопровождением)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  <p:pic>
        <p:nvPicPr>
          <p:cNvPr id="35842" name="Picture 2" descr="C:\Users\Peretjagina-AG\Desktop\iKPCDANE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3080" y="3645024"/>
            <a:ext cx="4067175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627" y="116631"/>
            <a:ext cx="9039869" cy="504057"/>
          </a:xfrm>
        </p:spPr>
        <p:txBody>
          <a:bodyPr>
            <a:noAutofit/>
          </a:bodyPr>
          <a:lstStyle/>
          <a:p>
            <a:pPr algn="l"/>
            <a:r>
              <a:rPr lang="ru-RU" sz="1200" b="1" dirty="0" smtClean="0">
                <a:solidFill>
                  <a:srgbClr val="C00000"/>
                </a:solidFill>
                <a:latin typeface="Arial Black" pitchFamily="34" charset="0"/>
              </a:rPr>
              <a:t>Нормативно  правовые  документы  по организации, созданию  и функционированию  СРП  на уровне РФ,   региона, муниципалитетов Пермского края</a:t>
            </a:r>
            <a:endParaRPr lang="ru-RU" sz="1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7627" y="733868"/>
            <a:ext cx="9056408" cy="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627" y="1137927"/>
            <a:ext cx="4215333" cy="663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560512" y="836712"/>
            <a:ext cx="4824536" cy="1080120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Нормативные   документы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(региональный  уровень )    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17096" y="836713"/>
            <a:ext cx="3888432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700" b="1" dirty="0" smtClean="0">
                <a:solidFill>
                  <a:schemeClr val="tx1"/>
                </a:solidFill>
              </a:rPr>
              <a:t>Приказ </a:t>
            </a:r>
            <a:r>
              <a:rPr lang="ru-RU" sz="700" b="1" dirty="0">
                <a:solidFill>
                  <a:schemeClr val="tx1"/>
                </a:solidFill>
              </a:rPr>
              <a:t>Министерства труда и социальной защиты Российской Федерации от 18.08.2016 № 436-н «Об утверждении технического задания пилотного проекта по отработке подходов к формированию системы комплексной реабилитации и </a:t>
            </a:r>
            <a:r>
              <a:rPr lang="ru-RU" sz="700" b="1" dirty="0" err="1">
                <a:solidFill>
                  <a:schemeClr val="tx1"/>
                </a:solidFill>
              </a:rPr>
              <a:t>абилитации</a:t>
            </a:r>
            <a:r>
              <a:rPr lang="ru-RU" sz="700" b="1" dirty="0">
                <a:solidFill>
                  <a:schemeClr val="tx1"/>
                </a:solidFill>
              </a:rPr>
              <a:t> инвалидов, в том числе детей-инвалидов</a:t>
            </a:r>
            <a:r>
              <a:rPr lang="ru-RU" sz="700" b="1" dirty="0" smtClean="0">
                <a:solidFill>
                  <a:schemeClr val="tx1"/>
                </a:solidFill>
              </a:rPr>
              <a:t>».</a:t>
            </a:r>
          </a:p>
          <a:p>
            <a:pPr>
              <a:buFontTx/>
              <a:buChar char="-"/>
            </a:pPr>
            <a:r>
              <a:rPr lang="ru-RU" sz="700" b="1" dirty="0">
                <a:solidFill>
                  <a:schemeClr val="tx1"/>
                </a:solidFill>
              </a:rPr>
              <a:t>Распоряжение правительства Пермского края от19.01.2017 № 7-рп «О рабочей группе по реализации Пилотного проекта по отработке подходов к формированию системы комплексной реабилитации и </a:t>
            </a:r>
            <a:r>
              <a:rPr lang="ru-RU" sz="700" b="1" dirty="0" err="1">
                <a:solidFill>
                  <a:schemeClr val="tx1"/>
                </a:solidFill>
              </a:rPr>
              <a:t>абилитации</a:t>
            </a:r>
            <a:r>
              <a:rPr lang="ru-RU" sz="700" b="1" dirty="0">
                <a:solidFill>
                  <a:schemeClr val="tx1"/>
                </a:solidFill>
              </a:rPr>
              <a:t> инвалидов, в том числе детей-инвалидов</a:t>
            </a:r>
            <a:r>
              <a:rPr lang="ru-RU" sz="700" b="1" dirty="0" smtClean="0">
                <a:solidFill>
                  <a:schemeClr val="tx1"/>
                </a:solidFill>
              </a:rPr>
              <a:t>».</a:t>
            </a:r>
          </a:p>
          <a:p>
            <a:pPr>
              <a:buFontTx/>
              <a:buChar char="-"/>
            </a:pPr>
            <a:r>
              <a:rPr lang="ru-RU" sz="700" b="1" dirty="0">
                <a:solidFill>
                  <a:schemeClr val="tx1"/>
                </a:solidFill>
              </a:rPr>
              <a:t>Соглашение о межведомственном взаимодействии в части реализации мероприятия 2.1.1.11 «Организация службы ранней помощи для детей с ограниченными возможностями здоровья и детей-инвалидов в возрасте от 0 до 4 лет», предусмотренного постановлением Правительства Пермского края от 03.10.2013 № 1316-п «Об утверждении государственной программы «Доступная среда. Реабилитация и создание условий для социальной интеграции инвалидов Пермского края»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17096" y="2564904"/>
            <a:ext cx="3904971" cy="18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b="1" dirty="0" smtClean="0"/>
              <a:t>- Приказ </a:t>
            </a:r>
            <a:r>
              <a:rPr lang="ru-RU" sz="1100" b="1" dirty="0"/>
              <a:t>Департамента образования и Управления здравоохранения администрации Пермской области от 02.07.2003 N 269/229</a:t>
            </a:r>
          </a:p>
          <a:p>
            <a:r>
              <a:rPr lang="ru-RU" sz="1100" b="1" dirty="0"/>
              <a:t>Об утверждении Программы создания единой межведомственной системы раннего выявления и помощи детям от 0 до 3 лет с отклонениями в развитии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5889104" y="4509120"/>
            <a:ext cx="3744416" cy="18722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800" dirty="0" smtClean="0">
              <a:latin typeface="Arial Black" pitchFamily="34" charset="0"/>
            </a:endParaRPr>
          </a:p>
          <a:p>
            <a:endParaRPr lang="ru-RU" sz="800" dirty="0" smtClean="0">
              <a:latin typeface="Arial Black" pitchFamily="34" charset="0"/>
            </a:endParaRPr>
          </a:p>
          <a:p>
            <a:r>
              <a:rPr lang="ru-RU" sz="800" dirty="0" smtClean="0">
                <a:latin typeface="Arial Black" pitchFamily="34" charset="0"/>
              </a:rPr>
              <a:t>- Приказ  Министерства  образования  и науки  Пермского края от 15.05.2017 СЭД-26-01-06-495«О создание  краевой  рабочей  группы по апробации  форм  оказания  ранней  помощи  детям возрасте  до трёх  лет» </a:t>
            </a:r>
          </a:p>
          <a:p>
            <a:r>
              <a:rPr lang="ru-RU" sz="800" dirty="0" smtClean="0">
                <a:latin typeface="Arial Black" pitchFamily="34" charset="0"/>
              </a:rPr>
              <a:t>- Приказ  Министерства  образования  и науки  Пермского края от 30.11.2017 СЭД-26-01-06-1121 «Перечень  мероприятий , объёмов средств  и способов  закупки  товаров  и услуг  на  их  проведение в 2018 -2020 гг. в сфере  образования  и молодежной  политики государственной  программы  Пермского края » </a:t>
            </a:r>
          </a:p>
          <a:p>
            <a:r>
              <a:rPr lang="ru-RU" sz="800" dirty="0" smtClean="0">
                <a:latin typeface="Arial Black" pitchFamily="34" charset="0"/>
              </a:rPr>
              <a:t>- Приказ  ГАУ ДПО «Институт  развития  образования  Пермского края «Об организационно-методическом сопровождение служб ранней  помощи  для  детей  дошкольного возраста » </a:t>
            </a:r>
          </a:p>
          <a:p>
            <a:r>
              <a:rPr lang="ru-RU" sz="800" dirty="0" smtClean="0">
                <a:latin typeface="Arial Black" pitchFamily="34" charset="0"/>
              </a:rPr>
              <a:t> </a:t>
            </a:r>
          </a:p>
          <a:p>
            <a:pPr algn="ctr"/>
            <a:endParaRPr lang="ru-RU" sz="800" dirty="0"/>
          </a:p>
        </p:txBody>
      </p:sp>
      <p:pic>
        <p:nvPicPr>
          <p:cNvPr id="17413" name="Picture 5" descr="ÐÐ°ÑÑÐ¸Ð½ÐºÐ¸ Ð¿Ð¾ Ð·Ð°Ð¿ÑÐ¾ÑÑ ÐºÐ°ÑÑÐ¸Ð½ÐºÐ° Ð½Ð¾ÑÐ¼Ð°ÑÐ¸Ð²Ð½ÑÐµ Ð´Ð¾ÐºÑÐ¼ÐµÐ½ÑÑ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544" y="2492896"/>
            <a:ext cx="3888432" cy="3826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5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6" name="Picture 2" descr="http://mse.perm.ru/images/thumbnails/images/remote/images-xzcxzcxzcxz-700x45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404664"/>
            <a:ext cx="870617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7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634164" cy="562074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>
                <a:solidFill>
                  <a:srgbClr val="C00000"/>
                </a:solidFill>
                <a:latin typeface="Arial Black" pitchFamily="34" charset="0"/>
              </a:rPr>
              <a:t>Нормативно  правовые  документы  по организации, созданию  и функционированию  СРП  на уровне РФ,   региона, муниципалитетов Пермского края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C034-9CA2-4B61-91D2-945397AB9C0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44488" y="908720"/>
            <a:ext cx="5112568" cy="1152128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Arial Black" pitchFamily="34" charset="0"/>
              </a:rPr>
              <a:t>Нормативные   документы</a:t>
            </a:r>
          </a:p>
          <a:p>
            <a:pPr algn="ctr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Arial Black" pitchFamily="34" charset="0"/>
              </a:rPr>
              <a:t>(муниципальный  уровень)  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7096" y="836712"/>
            <a:ext cx="3888432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17096" y="2564904"/>
            <a:ext cx="3904971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Пакет  нормативно-правовых актов, регламентирующих организацию и функционирование системы раннего выявления и ранней комплексной помощи детям 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от рождения до 3-х лет, имеющим нарушения или с риском возникновения нарушений, а также их семьям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817096" y="4149080"/>
            <a:ext cx="3888432" cy="11521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Система мероприятий 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по профилактике аномального детства, в том числе создана и функционирует служба ранней помощи (далее – СРП)и (или) иные виды ранней помощи детям с ОВЗ и детям - инвалидам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http://gala-teya.com.ua/wp-content/uploads/2014/09/2u1oc00m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72" y="2852936"/>
            <a:ext cx="5109024" cy="4005064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961112" y="897469"/>
            <a:ext cx="360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725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ланы, проекты приоритетных направлений в Программе Развития системы образования МО на 2017-2020 гг. по организации и функционирование системы раннего выявления и ранней комплексной помощи детям от рождения до 3-х лет, имеющим нарушения или с риском возникновения  нарушений, а также их семьям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17096" y="5373216"/>
            <a:ext cx="3888432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Модель  </a:t>
            </a:r>
            <a:r>
              <a:rPr lang="x-none" sz="1200" smtClean="0">
                <a:latin typeface="Arial" pitchFamily="34" charset="0"/>
                <a:cs typeface="Arial" pitchFamily="34" charset="0"/>
              </a:rPr>
              <a:t>раннего выявления и ранней комплексной помощи детям от рождения до 3 лет, имеющим нарушения в развитии или риски возникновения нарушений, а также их семьям, на территории муниципального района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( городского  округа)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4834</TotalTime>
  <Words>1778</Words>
  <Application>Microsoft Office PowerPoint</Application>
  <PresentationFormat>Лист A4 (210x297 мм)</PresentationFormat>
  <Paragraphs>395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Образование детей с ОВЗ и детей-инвалидов дошкольного возраста в ПК (2016-2017 учебный год) </vt:lpstr>
      <vt:lpstr>Презентация PowerPoint</vt:lpstr>
      <vt:lpstr>Презентация PowerPoint</vt:lpstr>
      <vt:lpstr>Планируемый  набор  услуг в рамках   Концепции  </vt:lpstr>
      <vt:lpstr>Планируемый  набор  услуг в рамках   Концепции  </vt:lpstr>
      <vt:lpstr>Нормативно  правовые  документы  по организации, созданию  и функционированию  СРП  на уровне РФ,   региона, муниципалитетов Пермского края</vt:lpstr>
      <vt:lpstr>Презентация PowerPoint</vt:lpstr>
      <vt:lpstr>Нормативно  правовые  документы  по организации, созданию  и функционированию  СРП  на уровне РФ,   региона, муниципалитетов Пермского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   создания,  организации  и   функционирования   системы  ранней  помощи на  территории Пермского края</vt:lpstr>
      <vt:lpstr>  </vt:lpstr>
      <vt:lpstr>Презентация PowerPoint</vt:lpstr>
      <vt:lpstr>Презентационные материалы</vt:lpstr>
      <vt:lpstr>Презентационные материалы</vt:lpstr>
      <vt:lpstr>Презентационные материалы</vt:lpstr>
      <vt:lpstr>Контактная информация: ст.научный сотрудник ИРО ПК Перетягина А.Г., 89504443199, arinaperetyagina@mail.ru. научный сотрудник ИРО ПК Каткова И.Г., 89028037592, Katkova.Irina.G@yandex.ru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Серебренникова Елена Викторовна</cp:lastModifiedBy>
  <cp:revision>345</cp:revision>
  <cp:lastPrinted>2017-02-17T15:01:39Z</cp:lastPrinted>
  <dcterms:created xsi:type="dcterms:W3CDTF">2016-02-18T12:21:45Z</dcterms:created>
  <dcterms:modified xsi:type="dcterms:W3CDTF">2018-04-25T04:31:57Z</dcterms:modified>
</cp:coreProperties>
</file>