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4"/>
  </p:notesMasterIdLst>
  <p:sldIdLst>
    <p:sldId id="256" r:id="rId2"/>
    <p:sldId id="258" r:id="rId3"/>
    <p:sldId id="267" r:id="rId4"/>
    <p:sldId id="259" r:id="rId5"/>
    <p:sldId id="269" r:id="rId6"/>
    <p:sldId id="264" r:id="rId7"/>
    <p:sldId id="257" r:id="rId8"/>
    <p:sldId id="265" r:id="rId9"/>
    <p:sldId id="266" r:id="rId10"/>
    <p:sldId id="262" r:id="rId11"/>
    <p:sldId id="263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52" autoAdjust="0"/>
    <p:restoredTop sz="94713" autoAdjust="0"/>
  </p:normalViewPr>
  <p:slideViewPr>
    <p:cSldViewPr>
      <p:cViewPr varScale="1">
        <p:scale>
          <a:sx n="70" d="100"/>
          <a:sy n="70" d="100"/>
        </p:scale>
        <p:origin x="-5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4A880-CD44-46CC-8163-B1F42365FE5D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BEFA1A-7B26-4B0E-847C-445078CCC1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5960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8992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986824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198479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9036913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02154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64852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6686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23566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73766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585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38114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83619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6086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27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224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94A5ED-6EB3-4924-976E-FAFA33B3BACA}" type="datetimeFigureOut">
              <a:rPr lang="ru-RU" smtClean="0"/>
              <a:pPr/>
              <a:t>18.10.2019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BDD47B4-FDE6-4562-A6F6-3EFC2408C04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73231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32656"/>
            <a:ext cx="8443664" cy="187220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образовательная программа</a:t>
            </a:r>
            <a:endParaRPr lang="ru-RU" sz="2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4293096"/>
            <a:ext cx="7406640" cy="1368152"/>
          </a:xfrm>
        </p:spPr>
        <p:txBody>
          <a:bodyPr>
            <a:normAutofit lnSpcReduction="10000"/>
          </a:bodyPr>
          <a:lstStyle/>
          <a:p>
            <a:pPr algn="r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Эксперт: </a:t>
            </a:r>
          </a:p>
          <a:p>
            <a:pPr algn="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Глухова Оксана Анатольевна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43808" y="5949280"/>
            <a:ext cx="37444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18 октября 2019г.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FC860C5-0F45-4082-8327-29E88CE6D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866" y="476673"/>
            <a:ext cx="8711614" cy="576064"/>
          </a:xfrm>
        </p:spPr>
        <p:txBody>
          <a:bodyPr>
            <a:normAutofit fontScale="90000"/>
          </a:bodyPr>
          <a:lstStyle/>
          <a:p>
            <a:r>
              <a:rPr lang="ru-RU" sz="3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КАЛЕНДАРНЫЙ УЧЕБНЫЙ ГРАФИК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64C1B78-414D-4852-B296-C8DCC51645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196752"/>
            <a:ext cx="8640959" cy="489654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dirty="0"/>
              <a:t>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чередование учебной деятельности (урочной и внеурочной) и плановых перерывов</a:t>
            </a:r>
          </a:p>
          <a:p>
            <a:pPr marL="0" indent="0">
              <a:buNone/>
            </a:pP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Содержит: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Даты начала и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(приказ МО И Н РФ №1015 от 30.08.2013г.)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учебного года 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(четверть, триместр, полугодие)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и продолжительность каникул, в том числе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летних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промежуточной аттестации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ликвидации академической задолженности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 раза)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проведения государственной итоговой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аттестации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(устанавливает Рособрнадзор)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11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21F322-D931-4680-B6FB-75FEB4F15D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3" y="804520"/>
            <a:ext cx="7475282" cy="1049235"/>
          </a:xfrm>
        </p:spPr>
        <p:txBody>
          <a:bodyPr>
            <a:normAutofit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ВНЕУРОЧНАЯ ДЕЯТЕЛЬНОС</a:t>
            </a:r>
            <a:r>
              <a:rPr lang="ru-RU" sz="3400" b="1" dirty="0"/>
              <a:t>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F24C614-5BB2-4CAD-ABDB-ED3C6C96E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853755"/>
            <a:ext cx="8856984" cy="488761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организуется по 5 направлениям развития личности: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общеинтеллектуальное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общекультурное;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спортивно-оздоровительное;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социальное. </a:t>
            </a: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000" b="1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ВД должна отличаться от урочной системы.</a:t>
            </a:r>
          </a:p>
        </p:txBody>
      </p:sp>
    </p:spTree>
    <p:extLst>
      <p:ext uri="{BB962C8B-B14F-4D97-AF65-F5344CB8AC3E}">
        <p14:creationId xmlns:p14="http://schemas.microsoft.com/office/powerpoint/2010/main" xmlns="" val="333493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015733"/>
            <a:ext cx="8208911" cy="34506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5400" dirty="0"/>
              <a:t>Спасибо за внимание!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404664"/>
            <a:ext cx="7498080" cy="101297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0312" y="1196752"/>
            <a:ext cx="8682168" cy="4896544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совокупность обязательных </a:t>
            </a:r>
            <a:r>
              <a:rPr lang="ru-RU" sz="5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требований</a:t>
            </a:r>
            <a:r>
              <a:rPr lang="ru-RU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 образованию определенного уровня,  утвержденных федеральным органом исполнительной власти, осуществляющим функции по выработке государственной политики и нормативно-правовому регулированию в сфере 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043C4E0-0C35-421A-A0DC-814C5D9B64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804520"/>
            <a:ext cx="8208911" cy="1049235"/>
          </a:xfrm>
        </p:spPr>
        <p:txBody>
          <a:bodyPr>
            <a:normAutofit/>
          </a:bodyPr>
          <a:lstStyle/>
          <a:p>
            <a:pPr algn="r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СТАНДАРТА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824BB8A-8026-48CC-8444-FB8C192D47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556792"/>
            <a:ext cx="8496943" cy="518457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ts val="1275"/>
              </a:lnSpc>
              <a:spcAft>
                <a:spcPts val="1275"/>
              </a:spcAft>
              <a:buNone/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275"/>
              </a:spcAft>
            </a:pP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структуре ООП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в том числе требования к соотношению частей основной образовательной программы и их объёму, а также к соотношению обязательной части основной образовательной программы и части, формируемой участниками образовательных отношений</a:t>
            </a:r>
            <a:endParaRPr lang="ru-RU" sz="3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1275"/>
              </a:spcAft>
            </a:pP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условиям реализации ООП</a:t>
            </a:r>
            <a:r>
              <a:rPr lang="ru-RU" sz="3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30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том числе к кадровым, финансовым, материально-техническим и иным условиям</a:t>
            </a:r>
          </a:p>
          <a:p>
            <a:pPr lvl="0">
              <a:spcAft>
                <a:spcPts val="1275"/>
              </a:spcAft>
              <a:buClr>
                <a:srgbClr val="B71E42"/>
              </a:buClr>
            </a:pPr>
            <a:r>
              <a:rPr lang="ru-RU" sz="3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результатам освоения ООП </a:t>
            </a:r>
            <a:r>
              <a:rPr lang="ru-RU" sz="3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(личностным, предметным и метапредметным)</a:t>
            </a:r>
          </a:p>
          <a:p>
            <a:pPr>
              <a:lnSpc>
                <a:spcPts val="1275"/>
              </a:lnSpc>
              <a:spcAft>
                <a:spcPts val="1275"/>
              </a:spcAft>
            </a:pPr>
            <a:endParaRPr lang="ru-RU" sz="2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12289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363272" cy="5781256"/>
          </a:xfrm>
        </p:spPr>
        <p:txBody>
          <a:bodyPr>
            <a:noAutofit/>
          </a:bodyPr>
          <a:lstStyle/>
          <a:p>
            <a:pPr algn="r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</a:p>
          <a:p>
            <a:pPr marL="0" indent="0" algn="just">
              <a:buNone/>
            </a:pPr>
            <a:r>
              <a:rPr lang="ru-RU" sz="2800" b="1" u="sng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</a:t>
            </a:r>
            <a:r>
              <a:rPr lang="ru-RU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основных характеристик образования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(объем, содержание, планируемые результаты), организационно-педагогических условий и в случаях, предусмотренных настоящим ФЗ, форм аттестации, который 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 в виде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учебного плана, календарного учебного графика, рабочих программ учебных предметов, курсов, дисциплин, иных компонентов, а также оценочных и методических материалов.</a:t>
            </a:r>
          </a:p>
          <a:p>
            <a:pPr algn="just"/>
            <a:r>
              <a:rPr lang="ru-RU" sz="28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Ст.2. ФЗ № 273 «Об образовании в РФ»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92696"/>
            <a:ext cx="8435280" cy="5781256"/>
          </a:xfrm>
        </p:spPr>
        <p:txBody>
          <a:bodyPr>
            <a:noAutofit/>
          </a:bodyPr>
          <a:lstStyle/>
          <a:p>
            <a:pPr algn="just"/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ОБРАЗОВАТЕЛЬНАЯ ПРОГРАММА</a:t>
            </a:r>
          </a:p>
          <a:p>
            <a:pPr marL="0" indent="0" algn="just">
              <a:buNone/>
            </a:pPr>
            <a:endParaRPr lang="ru-RU" sz="28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Разрабатывается на уровень НОО, ООО.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Содержит 3 раздела: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целевой, содержательный, организацион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ный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ru-RU" sz="28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Ежегодно вносятся изменения в ООП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организационный раздел (УП, КУГ, план ВД …) при необходимости и в другие разделы,  приказом директора.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(ежегодно менять всю программу нет необходимости).</a:t>
            </a:r>
          </a:p>
        </p:txBody>
      </p:sp>
    </p:spTree>
    <p:extLst>
      <p:ext uri="{BB962C8B-B14F-4D97-AF65-F5344CB8AC3E}">
        <p14:creationId xmlns:p14="http://schemas.microsoft.com/office/powerpoint/2010/main" xmlns="" val="277859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C8AC377-8B9D-4B78-BD45-06627A14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404664"/>
            <a:ext cx="8640960" cy="1224137"/>
          </a:xfrm>
        </p:spPr>
        <p:txBody>
          <a:bodyPr>
            <a:normAutofit/>
          </a:bodyPr>
          <a:lstStyle/>
          <a:p>
            <a:pPr algn="r"/>
            <a:r>
              <a:rPr lang="ru-RU" sz="3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Примерная основная образовательная программа</a:t>
            </a:r>
            <a:endParaRPr lang="ru-RU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3D7F318-38C0-4CC2-9998-8FE31712C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628802"/>
            <a:ext cx="8856984" cy="5040560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учебно-методическая документация (примерный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учебный план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примерный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календарный учебный график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примерные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рабочие программы учебных предметов, курсов, дисциплин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(модулей), иных компонентов), определяющая рекомендуемые объем и содержание образования определенного уровня и (или) определенной направленности,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освоения образовательной программы, примерные </a:t>
            </a:r>
            <a:r>
              <a:rPr lang="ru-RU" sz="24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образовательной деятельности, включая примерные расчеты нормативных затрат оказания государственных услуг по реализации образовательной программы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0" algn="just">
              <a:spcAft>
                <a:spcPts val="0"/>
              </a:spcAft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См. </a:t>
            </a:r>
            <a:r>
              <a:rPr lang="ru-RU" sz="24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фгос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реестр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2785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04520"/>
            <a:ext cx="8784975" cy="1049235"/>
          </a:xfrm>
        </p:spPr>
        <p:txBody>
          <a:bodyPr>
            <a:normAutofit/>
          </a:bodyPr>
          <a:lstStyle/>
          <a:p>
            <a:pPr algn="r"/>
            <a:r>
              <a:rPr lang="ru-RU" sz="3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УЧЕБНЫЙ ПЛАН </a:t>
            </a:r>
            <a:endParaRPr lang="ru-RU" sz="3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3" y="1853755"/>
            <a:ext cx="8784974" cy="50042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определяет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перечень, трудоемкость, последовательность и распределение по периодам обучения 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учебных предметов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курсов, дисциплин, практики, иных видов учебной деятельности, </a:t>
            </a:r>
            <a:r>
              <a:rPr lang="ru-RU" sz="3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формы промежуточной аттестации.</a:t>
            </a:r>
          </a:p>
          <a:p>
            <a:pPr marL="0" indent="0">
              <a:buNone/>
            </a:pPr>
            <a:endParaRPr lang="ru-RU" sz="36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 включает обязательную часть и часть формируемую участниками образовательных отношений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8F32A6-6F8C-4253-AB1F-79F75D9AE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8640959" cy="1224137"/>
          </a:xfrm>
        </p:spPr>
        <p:txBody>
          <a:bodyPr>
            <a:normAutofit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ru-RU" sz="3400" b="1" cap="none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ПРОМЕЖУТОЧНАЯ АТТЕСТАЦИЯ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2F331F6-5442-4EC5-B46E-E92BAAA40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1" y="1772817"/>
            <a:ext cx="8640958" cy="4968552"/>
          </a:xfrm>
        </p:spPr>
        <p:txBody>
          <a:bodyPr>
            <a:normAutofit lnSpcReduction="10000"/>
          </a:bodyPr>
          <a:lstStyle/>
          <a:p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Освоение образовательной программы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том числе отдельной части или всего объема учебного предмета, курса, дисциплины (модуля) образовательной программы, </a:t>
            </a:r>
            <a:r>
              <a:rPr lang="ru-RU" sz="2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сопровождается промежуточной аттестацией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обучающихся, проводимой в формах, определенных учебным планом, и в порядке, установленном образовательной организацией.</a:t>
            </a:r>
          </a:p>
          <a:p>
            <a:pPr marL="0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Промежуточная аттестация проводится:</a:t>
            </a:r>
          </a:p>
          <a:p>
            <a:pPr marL="0" indent="0">
              <a:buNone/>
            </a:pP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всем предметам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ru-RU" sz="2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всех классах</a:t>
            </a:r>
          </a:p>
          <a:p>
            <a:pPr marL="0" indent="0">
              <a:buNone/>
            </a:pPr>
            <a:r>
              <a:rPr lang="ru-RU" sz="2600" dirty="0">
                <a:solidFill>
                  <a:schemeClr val="accent4">
                    <a:lumMod val="75000"/>
                  </a:schemeClr>
                </a:solidFill>
              </a:rPr>
              <a:t>Ст.58 ФЗ от 29.12.2012 № 273-ФЗ «Об образовании в РФ»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230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4A91A96-48C8-472A-8688-A6F796411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32656"/>
            <a:ext cx="8784975" cy="1224137"/>
          </a:xfrm>
        </p:spPr>
        <p:txBody>
          <a:bodyPr>
            <a:normAutofit/>
          </a:bodyPr>
          <a:lstStyle/>
          <a:p>
            <a:r>
              <a:rPr lang="ru-RU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Академическая задолженность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CA5CF10F-2D81-4A2F-BD2D-A6BC02120B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6" y="1268759"/>
            <a:ext cx="8928990" cy="525658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Неудовлетворительные результаты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промежуточной аттестации по одному или нескольким учебным предметам, курсам, дисциплинам (модулям) образовательной программы или непрохождение промежуточной аттестации при отсутствии уважительных причин </a:t>
            </a:r>
            <a:r>
              <a:rPr lang="ru-RU" sz="80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признаются академической задолженностью. 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переводятся в следующий класс </a:t>
            </a:r>
            <a:r>
              <a:rPr lang="ru-RU" sz="8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УСЛОВНО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Обучающиеся, имеющие академическую задолженность, вправе пройти промежуточную аттестацию по соответствующим учебному предмету, курсу, дисциплине (модулю) </a:t>
            </a:r>
            <a:r>
              <a:rPr lang="ru-RU" sz="80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более двух раз</a:t>
            </a:r>
            <a:r>
              <a:rPr lang="ru-RU" sz="8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сроки, определяемые организацией</a:t>
            </a:r>
          </a:p>
          <a:p>
            <a:pPr marL="0" indent="0">
              <a:buNone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Обучающиеся …………, не ликвидировавшие в установленные сроки академической задолженности с момента ее образования, </a:t>
            </a:r>
            <a:r>
              <a:rPr lang="ru-RU" sz="8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усмотрению их родителей (законных представителей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оставляются на повторное обучение, </a:t>
            </a:r>
          </a:p>
          <a:p>
            <a:pPr marL="457200" indent="-457200"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переводятся на обучение по адаптированным образовательным программам в соответствии с рекомендациями ПМПК</a:t>
            </a:r>
          </a:p>
          <a:p>
            <a:pPr marL="457200" indent="-457200">
              <a:buAutoNum type="arabicPeriod"/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Переводятся на обучение по индивидуальному учебному плану.</a:t>
            </a:r>
          </a:p>
          <a:p>
            <a:pPr marL="457200" indent="-457200">
              <a:buAutoNum type="arabicPeriod"/>
            </a:pPr>
            <a:endParaRPr lang="ru-RU" sz="64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ru-RU" sz="6400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sz="9600" dirty="0">
                <a:solidFill>
                  <a:schemeClr val="accent4">
                    <a:lumMod val="75000"/>
                  </a:schemeClr>
                </a:solidFill>
              </a:rPr>
              <a:t>Ст.58 ФЗ от 29.12.2012 № 273-ФЗ «Об образовании в РФ»</a:t>
            </a:r>
          </a:p>
          <a:p>
            <a:pPr marL="0" indent="0">
              <a:buNone/>
            </a:pP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918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593</TotalTime>
  <Words>647</Words>
  <Application>Microsoft Office PowerPoint</Application>
  <PresentationFormat>Экран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Легкий дым</vt:lpstr>
      <vt:lpstr>Основная образовательная программа</vt:lpstr>
      <vt:lpstr> </vt:lpstr>
      <vt:lpstr>ТРЕБОВАНИЯ СТАНДАРТА</vt:lpstr>
      <vt:lpstr>Слайд 4</vt:lpstr>
      <vt:lpstr>Слайд 5</vt:lpstr>
      <vt:lpstr>Примерная основная образовательная программа</vt:lpstr>
      <vt:lpstr>УЧЕБНЫЙ ПЛАН </vt:lpstr>
      <vt:lpstr>ПРОМЕЖУТОЧНАЯ АТТЕСТАЦИЯ</vt:lpstr>
      <vt:lpstr>Академическая задолженность </vt:lpstr>
      <vt:lpstr>КАЛЕНДАРНЫЙ УЧЕБНЫЙ ГРАФИК</vt:lpstr>
      <vt:lpstr>ВНЕУРОЧНАЯ ДЕЯТЕЛЬНОСТЬ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Метапредметные компетенции как условие развития познавательной и мыслительной деятельности у учащихся на уроках</dc:title>
  <dc:creator>1</dc:creator>
  <cp:lastModifiedBy>User</cp:lastModifiedBy>
  <cp:revision>65</cp:revision>
  <dcterms:created xsi:type="dcterms:W3CDTF">2015-08-26T14:22:01Z</dcterms:created>
  <dcterms:modified xsi:type="dcterms:W3CDTF">2019-10-18T03:07:49Z</dcterms:modified>
</cp:coreProperties>
</file>