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61" r:id="rId4"/>
    <p:sldId id="274" r:id="rId5"/>
    <p:sldId id="333" r:id="rId6"/>
    <p:sldId id="259" r:id="rId7"/>
    <p:sldId id="275" r:id="rId8"/>
    <p:sldId id="260" r:id="rId9"/>
    <p:sldId id="334" r:id="rId10"/>
    <p:sldId id="337" r:id="rId11"/>
    <p:sldId id="335" r:id="rId12"/>
    <p:sldId id="336" r:id="rId13"/>
    <p:sldId id="338" r:id="rId14"/>
    <p:sldId id="263" r:id="rId15"/>
    <p:sldId id="309" r:id="rId16"/>
    <p:sldId id="310" r:id="rId17"/>
    <p:sldId id="328" r:id="rId18"/>
    <p:sldId id="329" r:id="rId19"/>
    <p:sldId id="330" r:id="rId20"/>
    <p:sldId id="331" r:id="rId21"/>
    <p:sldId id="332" r:id="rId22"/>
    <p:sldId id="306" r:id="rId23"/>
    <p:sldId id="307" r:id="rId24"/>
    <p:sldId id="284" r:id="rId25"/>
    <p:sldId id="308" r:id="rId26"/>
    <p:sldId id="311" r:id="rId27"/>
    <p:sldId id="312" r:id="rId28"/>
    <p:sldId id="319" r:id="rId29"/>
    <p:sldId id="320" r:id="rId30"/>
    <p:sldId id="321" r:id="rId31"/>
    <p:sldId id="322" r:id="rId32"/>
    <p:sldId id="323" r:id="rId33"/>
    <p:sldId id="324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53" r:id="rId45"/>
    <p:sldId id="355" r:id="rId46"/>
    <p:sldId id="350" r:id="rId47"/>
    <p:sldId id="351" r:id="rId48"/>
    <p:sldId id="349" r:id="rId49"/>
    <p:sldId id="352" r:id="rId50"/>
    <p:sldId id="356" r:id="rId51"/>
    <p:sldId id="357" r:id="rId52"/>
    <p:sldId id="358" r:id="rId53"/>
    <p:sldId id="360" r:id="rId54"/>
    <p:sldId id="362" r:id="rId55"/>
    <p:sldId id="359" r:id="rId56"/>
    <p:sldId id="363" r:id="rId57"/>
    <p:sldId id="364" r:id="rId58"/>
    <p:sldId id="365" r:id="rId59"/>
    <p:sldId id="366" r:id="rId60"/>
    <p:sldId id="367" r:id="rId61"/>
    <p:sldId id="368" r:id="rId62"/>
    <p:sldId id="369" r:id="rId63"/>
    <p:sldId id="371" r:id="rId64"/>
    <p:sldId id="372" r:id="rId65"/>
    <p:sldId id="373" r:id="rId6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56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44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17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2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8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51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19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45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60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36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3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5F31-BCAF-463B-9567-37A7FF1884B1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B4A1-0972-408E-AB6E-48C9CC156A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76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Совещание директоров школ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21 ноября 2019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83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ТОГЭ по русскому языку ноябрь 2019 года (район)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66410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Общее количество</a:t>
                      </a:r>
                      <a:r>
                        <a:rPr lang="ru-RU" baseline="0" dirty="0" smtClean="0"/>
                        <a:t> (чел.) писали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Получили оценку (чел./%)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442 (96,7%)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136/30,7%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200/45,2%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87/19,7%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19/4,3%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92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ТОГЭ по математике ноябрь 2019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025258"/>
              </p:ext>
            </p:extLst>
          </p:nvPr>
        </p:nvGraphicFramePr>
        <p:xfrm>
          <a:off x="838200" y="1825625"/>
          <a:ext cx="10515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371"/>
                <a:gridCol w="3561869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Приняли участие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не справившихся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Написали на «4» и 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85,7%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1,4%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НККК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81,3%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Уральская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58,3%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Григорьевская вместе со структурными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55,2%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Чайковская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Шерьинская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10,5%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Чекменевская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Сергинская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748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ТОГЭ по математике ноябрь 2019 года (район)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396765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Общее количество</a:t>
                      </a:r>
                      <a:r>
                        <a:rPr lang="ru-RU" baseline="0" dirty="0" smtClean="0"/>
                        <a:t> (чел.) писали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Получили оценку (чел./%)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439 (96%)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264/60,1%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141/32,1%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31/7,1%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3/0,7%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60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Предложения по ТЕГЭ, ТОГЭ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Сделать анализ, по итогам издать приказ ОО;</a:t>
            </a:r>
          </a:p>
          <a:p>
            <a:r>
              <a:rPr lang="ru-RU" dirty="0" smtClean="0"/>
              <a:t>2. Заслушать педагогов по плану работы по результатам тренировочных экзаменов;</a:t>
            </a:r>
          </a:p>
          <a:p>
            <a:r>
              <a:rPr lang="ru-RU" dirty="0" smtClean="0"/>
              <a:t>3. Составить индивидуальные планы работы с обучающимися, получившими неудовлетворительные результаты;</a:t>
            </a:r>
          </a:p>
          <a:p>
            <a:r>
              <a:rPr lang="ru-RU" dirty="0" smtClean="0"/>
              <a:t>4. Работа с родителями…..</a:t>
            </a:r>
          </a:p>
          <a:p>
            <a:r>
              <a:rPr lang="ru-RU" dirty="0" smtClean="0"/>
              <a:t>5. Поставить вопрос на заседание педагогического совета по итогам проделанной работы и результатам промежуточных контрольных мероприятий.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6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2019-2020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209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6146"/>
            <a:ext cx="105156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smtClean="0"/>
              <a:t>Сроки проведения сочинения (изложения)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4 декабря 2019 года</a:t>
            </a:r>
          </a:p>
          <a:p>
            <a:r>
              <a:rPr lang="ru-RU" sz="4400" dirty="0"/>
              <a:t>5 февраля 2020 года</a:t>
            </a:r>
          </a:p>
          <a:p>
            <a:r>
              <a:rPr lang="ru-RU" sz="4400" dirty="0"/>
              <a:t>6 мая 2020 года</a:t>
            </a:r>
          </a:p>
        </p:txBody>
      </p:sp>
    </p:spTree>
    <p:extLst>
      <p:ext uri="{BB962C8B-B14F-4D97-AF65-F5344CB8AC3E}">
        <p14:creationId xmlns:p14="http://schemas.microsoft.com/office/powerpoint/2010/main" val="982259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smtClean="0"/>
              <a:t>Направления итогового сочинения 2019-2020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«Война и мир» – к 150-летию великой </a:t>
            </a:r>
            <a:r>
              <a:rPr lang="ru-RU" dirty="0" smtClean="0"/>
              <a:t>книги</a:t>
            </a:r>
          </a:p>
          <a:p>
            <a:r>
              <a:rPr lang="ru-RU" dirty="0" smtClean="0"/>
              <a:t>Надежда и отчаяние</a:t>
            </a:r>
          </a:p>
          <a:p>
            <a:r>
              <a:rPr lang="ru-RU" dirty="0" smtClean="0"/>
              <a:t>Добро и зло</a:t>
            </a:r>
          </a:p>
          <a:p>
            <a:r>
              <a:rPr lang="ru-RU" dirty="0" smtClean="0"/>
              <a:t>Гордость и смирение</a:t>
            </a:r>
          </a:p>
          <a:p>
            <a:r>
              <a:rPr lang="ru-RU" dirty="0" smtClean="0"/>
              <a:t>Он и она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258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dirty="0" smtClean="0"/>
              <a:t>Выполнение требования №1 «Объём итогового сочинения»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Рекомендуемый объемом итогового сочинения – 350 слов. </a:t>
            </a:r>
            <a:r>
              <a:rPr lang="ru-RU" dirty="0">
                <a:solidFill>
                  <a:srgbClr val="FF0000"/>
                </a:solidFill>
              </a:rPr>
              <a:t>Максимальное </a:t>
            </a:r>
            <a:r>
              <a:rPr lang="ru-RU" dirty="0" smtClean="0">
                <a:solidFill>
                  <a:srgbClr val="FF0000"/>
                </a:solidFill>
              </a:rPr>
              <a:t>количество слов </a:t>
            </a:r>
            <a:r>
              <a:rPr lang="ru-RU" dirty="0">
                <a:solidFill>
                  <a:srgbClr val="FF0000"/>
                </a:solidFill>
              </a:rPr>
              <a:t>в сочинении не устанавливается.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/>
              <a:t>Качество сочинения напрямую не зависит от объема. Выпускник должен </a:t>
            </a:r>
            <a:r>
              <a:rPr lang="ru-RU" dirty="0" smtClean="0"/>
              <a:t>создать самостоятельный </a:t>
            </a:r>
            <a:r>
              <a:rPr lang="ru-RU" dirty="0"/>
              <a:t>полноформатный связный текст, объем которого задается целями и </a:t>
            </a:r>
            <a:r>
              <a:rPr lang="ru-RU" dirty="0" smtClean="0"/>
              <a:t>логикой авторского </a:t>
            </a:r>
            <a:r>
              <a:rPr lang="ru-RU" dirty="0"/>
              <a:t>высказывания. </a:t>
            </a:r>
            <a:r>
              <a:rPr lang="ru-RU" dirty="0">
                <a:solidFill>
                  <a:srgbClr val="FF0000"/>
                </a:solidFill>
              </a:rPr>
              <a:t>Пишущий сам определяет объем</a:t>
            </a:r>
            <a:r>
              <a:rPr lang="ru-RU" dirty="0"/>
              <a:t>, достаточный для раскрытия </a:t>
            </a:r>
            <a:r>
              <a:rPr lang="ru-RU" dirty="0" smtClean="0"/>
              <a:t>темы (но </a:t>
            </a:r>
            <a:r>
              <a:rPr lang="ru-RU" dirty="0"/>
              <a:t>не менее 250 слов), и разворачивает свои рассуждения в жанре сочинения. </a:t>
            </a:r>
          </a:p>
        </p:txBody>
      </p:sp>
    </p:spTree>
    <p:extLst>
      <p:ext uri="{BB962C8B-B14F-4D97-AF65-F5344CB8AC3E}">
        <p14:creationId xmlns:p14="http://schemas.microsoft.com/office/powerpoint/2010/main" val="127470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dirty="0"/>
              <a:t>Выполнение требования №1 «Объём итогового сочинения»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ВСЕ требования к сочинению выполнены, кроме требования №1, за работу всё равно ставится «незачёт»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694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3200" dirty="0"/>
              <a:t>Выполнение требования № 2 «Самостоятельность написания итогового сочинения»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 допускается списывание сочинения (фрагментов сочинения) из какого-либо источника </a:t>
            </a:r>
            <a:r>
              <a:rPr lang="ru-RU" dirty="0" smtClean="0">
                <a:solidFill>
                  <a:srgbClr val="FF0000"/>
                </a:solidFill>
              </a:rPr>
              <a:t>или воспроизведение </a:t>
            </a:r>
            <a:r>
              <a:rPr lang="ru-RU" dirty="0">
                <a:solidFill>
                  <a:srgbClr val="FF0000"/>
                </a:solidFill>
              </a:rPr>
              <a:t>по памяти </a:t>
            </a:r>
            <a:r>
              <a:rPr lang="ru-RU" dirty="0"/>
              <a:t>чужого текста (работа другого участника; текст, </a:t>
            </a:r>
            <a:r>
              <a:rPr lang="ru-RU" dirty="0" smtClean="0"/>
              <a:t>опубликованный в </a:t>
            </a:r>
            <a:r>
              <a:rPr lang="ru-RU" dirty="0"/>
              <a:t>бумажном и/или электронном виде, и др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В том случае, если сочинение списано частично и фрагменты подверглись некоторой обработке (упрощению), но несамостоятельность установлена и списанный текст составляет значительную часть сочинения – «незачёт».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20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Результаты ТЕГЭ по русскому языку в ноябре 2019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828349"/>
              </p:ext>
            </p:extLst>
          </p:nvPr>
        </p:nvGraphicFramePr>
        <p:xfrm>
          <a:off x="1979613" y="1598613"/>
          <a:ext cx="8226424" cy="500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95"/>
                <a:gridCol w="1468611"/>
                <a:gridCol w="1028303"/>
                <a:gridCol w="1028303"/>
                <a:gridCol w="1028303"/>
                <a:gridCol w="1028303"/>
                <a:gridCol w="1028303"/>
                <a:gridCol w="1028303"/>
              </a:tblGrid>
              <a:tr h="228585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№ п/п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Школа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Общее количество выпускников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 приняли участие в ТЕГЭ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до 24 баллов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24-50 баллов</a:t>
                      </a:r>
                      <a:endParaRPr lang="ru-RU" sz="1400" dirty="0" smtClean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</a:t>
                      </a:r>
                      <a:r>
                        <a:rPr lang="ru-RU" sz="1800" baseline="0" dirty="0" smtClean="0"/>
                        <a:t> учащихся, набравших 51-80 баллов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Число</a:t>
                      </a:r>
                      <a:r>
                        <a:rPr lang="ru-RU" sz="1800" baseline="0" dirty="0" smtClean="0"/>
                        <a:t> учащихся, набравших 81-100 баллов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гимназия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u="none" dirty="0" smtClean="0"/>
                        <a:t>42</a:t>
                      </a:r>
                      <a:endParaRPr lang="ru-RU" sz="1800" u="none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СОШ № 3 г. Нытва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u="none" dirty="0" smtClean="0"/>
                        <a:t>43</a:t>
                      </a:r>
                      <a:endParaRPr lang="ru-RU" sz="1800" u="none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3/7%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29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НККК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1/16,6%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Уральская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Григорьевская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56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994544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19082" y="1801906"/>
          <a:ext cx="7261412" cy="4773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85418"/>
                <a:gridCol w="3775994"/>
              </a:tblGrid>
              <a:tr h="5391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Сочинение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Изложение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Соответствие теме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Содержание изложения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Аргументация. Привлечение литературного материала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Логичность изложения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Композиция и логика рассуждения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Использование элементов стиля исходного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Качество письменной речи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1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Грамотность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126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84632"/>
            <a:ext cx="7772400" cy="10079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получения оценки «Зачёт» нужно: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Получить «зачёт» по обоим критериям 1 и 2</a:t>
            </a:r>
          </a:p>
          <a:p>
            <a:r>
              <a:rPr lang="ru-RU" sz="2400" dirty="0"/>
              <a:t>Получить «зачёт» по одному из критериев 3 – 5.</a:t>
            </a:r>
          </a:p>
          <a:p>
            <a:endParaRPr lang="ru-RU" dirty="0"/>
          </a:p>
          <a:p>
            <a:r>
              <a:rPr lang="ru-RU" sz="2400" dirty="0">
                <a:solidFill>
                  <a:srgbClr val="FF0000"/>
                </a:solidFill>
              </a:rPr>
              <a:t>Таким образом, необходимо иметь «зачёт», хотя бы по трём критериям, из которых обязательными являются критерии №1 и №2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!!! При выставлении незачёта по </a:t>
            </a:r>
            <a:r>
              <a:rPr lang="ru-RU" sz="2400" dirty="0" smtClean="0">
                <a:solidFill>
                  <a:srgbClr val="FF0000"/>
                </a:solidFill>
              </a:rPr>
              <a:t>одному из критериев </a:t>
            </a:r>
            <a:r>
              <a:rPr lang="ru-RU" sz="2400" dirty="0">
                <a:solidFill>
                  <a:srgbClr val="FF0000"/>
                </a:solidFill>
              </a:rPr>
              <a:t>по остальным критериям работа проверяется и оценивается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16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Недостатки 2018 года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На части первых бланков записи </a:t>
            </a:r>
            <a:r>
              <a:rPr lang="ru-RU" dirty="0"/>
              <a:t>обучающихся ГСШ, НККК отсутствует </a:t>
            </a:r>
            <a:r>
              <a:rPr lang="ru-RU" dirty="0" smtClean="0"/>
              <a:t>тема сочинения (по 1-2 человека);</a:t>
            </a:r>
          </a:p>
          <a:p>
            <a:pPr>
              <a:defRPr/>
            </a:pPr>
            <a:r>
              <a:rPr lang="ru-RU" dirty="0" smtClean="0"/>
              <a:t>В ШСШ в 1 регистрационном бланке не указано было число бланков записи, </a:t>
            </a:r>
            <a:r>
              <a:rPr lang="ru-RU" dirty="0" err="1"/>
              <a:t>п</a:t>
            </a:r>
            <a:r>
              <a:rPr lang="ru-RU" dirty="0" err="1" smtClean="0"/>
              <a:t>ересканировали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dirty="0" smtClean="0"/>
              <a:t>В Чайковской СОШ: не читались при сканировании у 1 человека код региона у другого паспортные данные, </a:t>
            </a:r>
            <a:r>
              <a:rPr lang="ru-RU" dirty="0" err="1" smtClean="0"/>
              <a:t>пересканировали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dirty="0" smtClean="0"/>
              <a:t>Гимназия – у 1 человека на 4 –ом бланке записи не была записана тема, у другого криво отсканировали лист записи, </a:t>
            </a:r>
            <a:r>
              <a:rPr lang="ru-RU" dirty="0" err="1" smtClean="0"/>
              <a:t>пересканировали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18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СОШ № 3</a:t>
            </a:r>
            <a:r>
              <a:rPr lang="ru-RU" dirty="0" smtClean="0"/>
              <a:t>: 1. у одного выпускника на втором бланке записи, у другого на третьем </a:t>
            </a:r>
            <a:r>
              <a:rPr lang="ru-RU" dirty="0"/>
              <a:t>листе записи не </a:t>
            </a:r>
            <a:r>
              <a:rPr lang="ru-RU" dirty="0" smtClean="0"/>
              <a:t>написаны Ф.И.О.</a:t>
            </a:r>
          </a:p>
          <a:p>
            <a:r>
              <a:rPr lang="ru-RU" dirty="0" smtClean="0"/>
              <a:t>2. Не поставлены «Х» в критериях у обучающихся, получивших «Незачет» (Попова, Яровая), </a:t>
            </a:r>
            <a:r>
              <a:rPr lang="ru-RU" dirty="0" err="1" smtClean="0"/>
              <a:t>пересканировали</a:t>
            </a:r>
            <a:r>
              <a:rPr lang="ru-RU" dirty="0" smtClean="0"/>
              <a:t>.</a:t>
            </a:r>
          </a:p>
          <a:p>
            <a:r>
              <a:rPr lang="ru-RU" dirty="0"/>
              <a:t>В одной из школ не поставили </a:t>
            </a:r>
            <a:r>
              <a:rPr lang="en-US" dirty="0"/>
              <a:t>Z </a:t>
            </a:r>
            <a:r>
              <a:rPr lang="ru-RU" dirty="0"/>
              <a:t>на чистых полях листов записи, не заполнили регистрационную часть чистых листов записи</a:t>
            </a:r>
          </a:p>
        </p:txBody>
      </p:sp>
    </p:spTree>
    <p:extLst>
      <p:ext uri="{BB962C8B-B14F-4D97-AF65-F5344CB8AC3E}">
        <p14:creationId xmlns:p14="http://schemas.microsoft.com/office/powerpoint/2010/main" val="1734548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Необходимо:</a:t>
            </a:r>
          </a:p>
          <a:p>
            <a:r>
              <a:rPr lang="ru-RU" dirty="0" smtClean="0"/>
              <a:t>1. Писать № темы сочинения на всех бланках записи, на первом бланке – тему сочинения;</a:t>
            </a:r>
          </a:p>
          <a:p>
            <a:r>
              <a:rPr lang="ru-RU" dirty="0" smtClean="0"/>
              <a:t>2. Распечатывать по 2 листа записи и дополнительные бланки записи; </a:t>
            </a:r>
          </a:p>
          <a:p>
            <a:r>
              <a:rPr lang="ru-RU" dirty="0" smtClean="0"/>
              <a:t>3. В чистых бланках записи заполнять регистрационную часть и ставить </a:t>
            </a:r>
            <a:r>
              <a:rPr lang="en-US" dirty="0" smtClean="0"/>
              <a:t>Z</a:t>
            </a:r>
            <a:r>
              <a:rPr lang="ru-RU" dirty="0" smtClean="0"/>
              <a:t>;</a:t>
            </a:r>
          </a:p>
          <a:p>
            <a:r>
              <a:rPr lang="ru-RU" dirty="0" smtClean="0"/>
              <a:t>4. Проверять заполнение всех частей бланков регистрации и бланков записи;</a:t>
            </a:r>
          </a:p>
          <a:p>
            <a:r>
              <a:rPr lang="ru-RU" dirty="0" smtClean="0"/>
              <a:t>5. </a:t>
            </a:r>
            <a:r>
              <a:rPr lang="ru-RU" dirty="0"/>
              <a:t>Не оставлять ни каких надписей ниже рамки (написано было- смотри лист № 2).</a:t>
            </a:r>
          </a:p>
          <a:p>
            <a:r>
              <a:rPr lang="ru-RU" dirty="0" smtClean="0"/>
              <a:t>6. Проверять № бланков записи у детей (одни номера), подписи.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043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Уведомления проверяются обучающимися и ответственным.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754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Сайт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сайтах публикуется информация о:</a:t>
            </a:r>
          </a:p>
          <a:p>
            <a:r>
              <a:rPr lang="ru-RU" b="1" u="sng" dirty="0" smtClean="0"/>
              <a:t>порядке проведения </a:t>
            </a:r>
            <a:r>
              <a:rPr lang="ru-RU" dirty="0" smtClean="0"/>
              <a:t>итогового сочинения (изложения) – не позднее чем </a:t>
            </a:r>
            <a:r>
              <a:rPr lang="ru-RU" b="1" u="sng" dirty="0" smtClean="0"/>
              <a:t>за два месяца до дня проведения ИС;</a:t>
            </a:r>
          </a:p>
          <a:p>
            <a:r>
              <a:rPr lang="ru-RU" b="1" u="sng" dirty="0" smtClean="0"/>
              <a:t>сроках и местах регистрации </a:t>
            </a:r>
            <a:r>
              <a:rPr lang="ru-RU" dirty="0" smtClean="0"/>
              <a:t>для участия в написании ИС </a:t>
            </a:r>
            <a:r>
              <a:rPr lang="ru-RU" b="1" dirty="0" smtClean="0"/>
              <a:t>- </a:t>
            </a:r>
            <a:r>
              <a:rPr lang="ru-RU" dirty="0"/>
              <a:t>не позднее чем </a:t>
            </a:r>
            <a:r>
              <a:rPr lang="ru-RU" b="1" u="sng" dirty="0"/>
              <a:t>за два месяца до дня проведения </a:t>
            </a:r>
            <a:r>
              <a:rPr lang="ru-RU" b="1" u="sng" dirty="0" smtClean="0"/>
              <a:t>ИС;</a:t>
            </a:r>
          </a:p>
          <a:p>
            <a:r>
              <a:rPr lang="ru-RU" b="1" u="sng" dirty="0" smtClean="0"/>
              <a:t>сроках проведения ИС (изложения) – не позднее чем за месяц до завершения срока подачи заявления </a:t>
            </a:r>
            <a:r>
              <a:rPr lang="ru-RU" dirty="0" smtClean="0"/>
              <a:t>на участие в ИС (изложении);</a:t>
            </a:r>
          </a:p>
          <a:p>
            <a:r>
              <a:rPr lang="ru-RU" b="1" u="sng" dirty="0" smtClean="0"/>
              <a:t>Сроках, местах и порядке информирования о результатах ИС </a:t>
            </a:r>
            <a:r>
              <a:rPr lang="ru-RU" dirty="0" smtClean="0"/>
              <a:t>(изложения) – </a:t>
            </a:r>
            <a:r>
              <a:rPr lang="ru-RU" b="1" dirty="0" smtClean="0"/>
              <a:t>не позднее чем за месяц до дня проведения ИС </a:t>
            </a:r>
            <a:r>
              <a:rPr lang="ru-RU" dirty="0" smtClean="0"/>
              <a:t>(изложения)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244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сайтов ОО на 14 ноября 2019 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533833"/>
              </p:ext>
            </p:extLst>
          </p:nvPr>
        </p:nvGraphicFramePr>
        <p:xfrm>
          <a:off x="838200" y="1825625"/>
          <a:ext cx="10515600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865758"/>
                <a:gridCol w="1763142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Горячая линия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и сроки регистрации на соч. 04.10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Порядок проведения ИС</a:t>
                      </a:r>
                    </a:p>
                    <a:p>
                      <a:r>
                        <a:rPr lang="ru-RU" dirty="0" smtClean="0"/>
                        <a:t>04.10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Ознакомление с рез. Сочинения</a:t>
                      </a:r>
                    </a:p>
                    <a:p>
                      <a:r>
                        <a:rPr lang="ru-RU" dirty="0" smtClean="0"/>
                        <a:t>04.11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сочинения</a:t>
                      </a:r>
                    </a:p>
                    <a:p>
                      <a:r>
                        <a:rPr lang="ru-RU" dirty="0" smtClean="0"/>
                        <a:t>20.10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 3 г. Нытва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Ссылка на сайт ФИПИ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+- </a:t>
                      </a:r>
                      <a:r>
                        <a:rPr lang="ru-RU" sz="1400" dirty="0" smtClean="0"/>
                        <a:t>нет сроков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Указан устаревший приказ № 1400 Порядка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НККК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Уральская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Сайт ФИПИ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ГСШ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Сайт ФИПИ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Ознакомление с результатами ИС не ранее 20.01.20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Чайковская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+-</a:t>
                      </a:r>
                      <a:r>
                        <a:rPr lang="ru-RU" sz="1400" dirty="0" smtClean="0"/>
                        <a:t>нет сроков</a:t>
                      </a:r>
                      <a:endParaRPr lang="ru-RU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Расписание 2018 г.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ШСШ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2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Что изменилось по итоговому сочинению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Порядке (приказ № 190-1512 от 07.11.2018 г.)целая глава, 9 пунктов</a:t>
            </a:r>
          </a:p>
          <a:p>
            <a:r>
              <a:rPr lang="ru-RU" dirty="0" smtClean="0"/>
              <a:t>П. 19 </a:t>
            </a:r>
            <a:r>
              <a:rPr lang="ru-RU" u="sng" dirty="0" smtClean="0"/>
              <a:t>Итоговое сочинение проводится для</a:t>
            </a:r>
            <a:r>
              <a:rPr lang="ru-RU" dirty="0" smtClean="0"/>
              <a:t>: обучающиеся последнего года обучения, экстернов;</a:t>
            </a:r>
          </a:p>
          <a:p>
            <a:r>
              <a:rPr lang="ru-RU" dirty="0" smtClean="0"/>
              <a:t>П. 20 Итоговое </a:t>
            </a:r>
            <a:r>
              <a:rPr lang="ru-RU" u="sng" dirty="0" smtClean="0"/>
              <a:t>изложение</a:t>
            </a:r>
            <a:r>
              <a:rPr lang="ru-RU" dirty="0" smtClean="0"/>
              <a:t> (в вуз не принимается) проводится для: обучающиеся с ОВЗ (рекомендации ПМПК), дети-инвалиды, инвалиды (справка); обучающиеся на дому; находящихся на длительном лечении в учреждениях здравоохранения, в </a:t>
            </a:r>
            <a:r>
              <a:rPr lang="ru-RU" dirty="0" err="1" smtClean="0"/>
              <a:t>т.ч</a:t>
            </a:r>
            <a:r>
              <a:rPr lang="ru-RU" dirty="0" smtClean="0"/>
              <a:t>. санаторно-курортных;</a:t>
            </a:r>
          </a:p>
          <a:p>
            <a:r>
              <a:rPr lang="ru-RU" dirty="0" smtClean="0"/>
              <a:t>П.21 заявление подается не позднее, чем за две недели до срока проведения;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336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П.22 </a:t>
            </a:r>
            <a:r>
              <a:rPr lang="ru-RU" u="sng" dirty="0" smtClean="0"/>
              <a:t>участники ЕГЭ</a:t>
            </a:r>
            <a:r>
              <a:rPr lang="ru-RU" dirty="0" smtClean="0"/>
              <a:t>: выпускники прошлых лет, обучающиеся СПО, сдают ИС (ИИ)по желанию;</a:t>
            </a:r>
          </a:p>
          <a:p>
            <a:r>
              <a:rPr lang="ru-RU" dirty="0" smtClean="0"/>
              <a:t>П.23 ИС проводится в ОО и (или) в местах определенных ОИВ. Для проведения ИС создается </a:t>
            </a:r>
            <a:r>
              <a:rPr lang="ru-RU" u="sng" dirty="0" smtClean="0"/>
              <a:t>комиссия по проведению </a:t>
            </a:r>
            <a:r>
              <a:rPr lang="ru-RU" dirty="0" smtClean="0"/>
              <a:t>ИС (изложения), </a:t>
            </a:r>
            <a:r>
              <a:rPr lang="ru-RU" u="sng" dirty="0" smtClean="0"/>
              <a:t>комиссия по проверке ИС </a:t>
            </a:r>
            <a:r>
              <a:rPr lang="ru-RU" dirty="0" smtClean="0"/>
              <a:t>(изложения). Результатом является «зачет», «незачет».</a:t>
            </a:r>
          </a:p>
          <a:p>
            <a:r>
              <a:rPr lang="ru-RU" dirty="0" smtClean="0"/>
              <a:t>П.24 ИС доставляется в день проведения </a:t>
            </a:r>
            <a:r>
              <a:rPr lang="ru-RU" dirty="0" err="1" smtClean="0"/>
              <a:t>Рособрнадзором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П.25 для лиц, указанных в п.53 продолжительность увеличивается на 1,5 часа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27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 ноябрь 2019 года(район)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584346"/>
              </p:ext>
            </p:extLst>
          </p:nvPr>
        </p:nvGraphicFramePr>
        <p:xfrm>
          <a:off x="838200" y="1825625"/>
          <a:ext cx="10515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учащихся 11 класса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 в тестировании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до 24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24-50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51-80 баллов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81-100 баллов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145/96%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4/2,8%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33/22,8%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101/69,7%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7/4,8%</a:t>
                      </a:r>
                      <a:endParaRPr lang="ru-RU" dirty="0"/>
                    </a:p>
                  </a:txBody>
                  <a:tcPr marL="91441" marR="914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473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Бланки и отчеты по ИС хранятся не менее 6 месяцев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ОО издается </a:t>
            </a:r>
            <a:r>
              <a:rPr lang="ru-RU" u="sng" dirty="0" smtClean="0"/>
              <a:t>3-4 приказа по ИС (изложению</a:t>
            </a:r>
            <a:r>
              <a:rPr lang="ru-RU" dirty="0" smtClean="0"/>
              <a:t>): подготовка к ИС (ответственный, информирование, родительские собрания); утверждение комиссий (в </a:t>
            </a:r>
            <a:r>
              <a:rPr lang="ru-RU" dirty="0" err="1" smtClean="0"/>
              <a:t>т.ч</a:t>
            </a:r>
            <a:r>
              <a:rPr lang="ru-RU" dirty="0" smtClean="0"/>
              <a:t>. тех. специалиста, ответственного за перенос сведений в оригинал бланка регистрации, изменения расписания, подготовка аудиторного фонда, орфографических словарей, …); утверждение протоколов, анализ ИС, организация доп. занятий для тех, кто получил «незачет»; допуск к пересдаче на основании решения </a:t>
            </a:r>
            <a:r>
              <a:rPr lang="ru-RU" dirty="0" err="1" smtClean="0"/>
              <a:t>пед</a:t>
            </a:r>
            <a:r>
              <a:rPr lang="ru-RU" dirty="0" smtClean="0"/>
              <a:t>. совета.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801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Сдача ГИА в 10 –ом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Письмо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05.11.2019 г. № 10-974:</a:t>
            </a:r>
          </a:p>
          <a:p>
            <a:r>
              <a:rPr lang="ru-RU" dirty="0" smtClean="0"/>
              <a:t>В соответствии с п. 10 Порядка проведения ГИА по образовательным программам среднего общего образования (абзац 3) к экзаменам </a:t>
            </a:r>
            <a:r>
              <a:rPr lang="ru-RU" b="1" u="sng" dirty="0" smtClean="0"/>
              <a:t>по учебным предметам</a:t>
            </a:r>
            <a:r>
              <a:rPr lang="ru-RU" dirty="0" smtClean="0"/>
              <a:t>, освоение которых </a:t>
            </a:r>
            <a:r>
              <a:rPr lang="ru-RU" b="1" u="sng" dirty="0" smtClean="0"/>
              <a:t>завершилось ранее</a:t>
            </a:r>
            <a:r>
              <a:rPr lang="ru-RU" dirty="0" smtClean="0"/>
              <a:t>, допускаются обучающиеся </a:t>
            </a:r>
            <a:r>
              <a:rPr lang="en-US" u="sng" dirty="0" smtClean="0"/>
              <a:t>X </a:t>
            </a:r>
            <a:r>
              <a:rPr lang="ru-RU" u="sng" dirty="0" smtClean="0"/>
              <a:t>– </a:t>
            </a:r>
            <a:r>
              <a:rPr lang="en-US" u="sng" dirty="0" smtClean="0"/>
              <a:t>XI</a:t>
            </a:r>
            <a:r>
              <a:rPr lang="ru-RU" u="sng" dirty="0" smtClean="0"/>
              <a:t> (</a:t>
            </a:r>
            <a:r>
              <a:rPr lang="en-US" u="sng" dirty="0" smtClean="0"/>
              <a:t>XII</a:t>
            </a:r>
            <a:r>
              <a:rPr lang="ru-RU" u="sng" dirty="0" smtClean="0"/>
              <a:t>) </a:t>
            </a:r>
            <a:r>
              <a:rPr lang="ru-RU" dirty="0" smtClean="0"/>
              <a:t>классов, имеющие годовые отметки </a:t>
            </a:r>
            <a:r>
              <a:rPr lang="ru-RU" u="sng" dirty="0" smtClean="0"/>
              <a:t>не ниже удовлетворительных по всем учебным предметам УП за предпоследний год обучения 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 класс). Должно быть </a:t>
            </a:r>
            <a:r>
              <a:rPr lang="ru-RU" u="sng" dirty="0" smtClean="0"/>
              <a:t>завершено освоение программы за курс средней школы по учебному предмету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Пед</a:t>
            </a:r>
            <a:r>
              <a:rPr lang="ru-RU" dirty="0" smtClean="0"/>
              <a:t> совет принимает решение о допуске или не допуске к ЕГЭ по учебному предмету по окончанию 10 класса.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691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Кроме того, </a:t>
            </a:r>
            <a:r>
              <a:rPr lang="ru-RU" u="sng" dirty="0" smtClean="0"/>
              <a:t>в соответствии с п.13 Порядка участие в ЕГЭ при наличие </a:t>
            </a:r>
            <a:r>
              <a:rPr lang="ru-RU" b="1" u="sng" dirty="0" smtClean="0"/>
              <a:t>действующих результатов </a:t>
            </a:r>
            <a:r>
              <a:rPr lang="ru-RU" u="sng" dirty="0" smtClean="0"/>
              <a:t>предусмотрено только для категории </a:t>
            </a:r>
            <a:r>
              <a:rPr lang="ru-RU" b="1" u="sng" dirty="0" smtClean="0"/>
              <a:t>выпускников прошлых лет</a:t>
            </a:r>
            <a:r>
              <a:rPr lang="ru-RU" dirty="0" smtClean="0"/>
              <a:t>. Таким образом, в случае </a:t>
            </a:r>
            <a:r>
              <a:rPr lang="ru-RU" b="1" dirty="0" smtClean="0"/>
              <a:t>получения удов. результата </a:t>
            </a:r>
            <a:r>
              <a:rPr lang="ru-RU" dirty="0" smtClean="0"/>
              <a:t>обучающимся на ЕГЭ по предмету в 10 –ом классе, он.</a:t>
            </a:r>
            <a:r>
              <a:rPr lang="ru-RU" b="1" dirty="0" smtClean="0"/>
              <a:t> </a:t>
            </a:r>
            <a:r>
              <a:rPr lang="ru-RU" b="1" dirty="0"/>
              <a:t>лишается повторно участвовать в ЕГЭ по д. </a:t>
            </a:r>
            <a:r>
              <a:rPr lang="ru-RU" b="1" dirty="0" smtClean="0"/>
              <a:t>предмету в 11 –ом классе.</a:t>
            </a:r>
          </a:p>
          <a:p>
            <a:r>
              <a:rPr lang="ru-RU" dirty="0" smtClean="0"/>
              <a:t>В соответствии с </a:t>
            </a:r>
            <a:r>
              <a:rPr lang="ru-RU" b="1" dirty="0" smtClean="0"/>
              <a:t>п.51 Порядка </a:t>
            </a:r>
            <a:r>
              <a:rPr lang="ru-RU" dirty="0" smtClean="0"/>
              <a:t>по решению председателя ГЭК </a:t>
            </a:r>
            <a:r>
              <a:rPr lang="ru-RU" b="1" dirty="0" smtClean="0"/>
              <a:t>повторно допускаются </a:t>
            </a:r>
            <a:r>
              <a:rPr lang="ru-RU" dirty="0" smtClean="0"/>
              <a:t>к сдаче экзамена в текущем году ..в </a:t>
            </a:r>
            <a:r>
              <a:rPr lang="ru-RU" b="1" dirty="0" smtClean="0"/>
              <a:t>резервные сроки участники ГИА</a:t>
            </a:r>
            <a:r>
              <a:rPr lang="ru-RU" dirty="0" smtClean="0"/>
              <a:t>, получившие на ГИА </a:t>
            </a:r>
            <a:r>
              <a:rPr lang="ru-RU" dirty="0" err="1" smtClean="0"/>
              <a:t>неудовлетворит</a:t>
            </a:r>
            <a:r>
              <a:rPr lang="ru-RU" dirty="0" smtClean="0"/>
              <a:t>. результат </a:t>
            </a:r>
            <a:r>
              <a:rPr lang="ru-RU" b="1" dirty="0" smtClean="0"/>
              <a:t>по одному </a:t>
            </a:r>
            <a:r>
              <a:rPr lang="ru-RU" dirty="0" smtClean="0"/>
              <a:t>из обязательных предметов (рус. язык или математика). Если сдает математику, то пересдать в 10 –ом классе д. предмет нельзя, т.к. нет результата по второму обязательному предмету -русский язык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200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Допуск одновременно по русскому языку и математике (ГИА «в полном объеме») регламентируется абзацем 1 п. 10 Порядка:</a:t>
            </a:r>
          </a:p>
          <a:p>
            <a:pPr marL="0" indent="0">
              <a:buNone/>
            </a:pPr>
            <a:r>
              <a:rPr lang="ru-RU" dirty="0" smtClean="0"/>
              <a:t>- не имеющие </a:t>
            </a:r>
            <a:r>
              <a:rPr lang="ru-RU" dirty="0" err="1" smtClean="0"/>
              <a:t>академ</a:t>
            </a:r>
            <a:r>
              <a:rPr lang="ru-RU" dirty="0" smtClean="0"/>
              <a:t>. </a:t>
            </a:r>
            <a:r>
              <a:rPr lang="ru-RU" dirty="0" err="1" smtClean="0"/>
              <a:t>задолжности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-в полном объеме выполнившие УП (годовые отметки </a:t>
            </a:r>
            <a:r>
              <a:rPr lang="ru-RU" u="sng" dirty="0" smtClean="0"/>
              <a:t>по всем предметам УП </a:t>
            </a:r>
            <a:r>
              <a:rPr lang="ru-RU" dirty="0" smtClean="0"/>
              <a:t>за каждый год обучения (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XI </a:t>
            </a:r>
            <a:r>
              <a:rPr lang="ru-RU" dirty="0" smtClean="0"/>
              <a:t>(</a:t>
            </a:r>
            <a:r>
              <a:rPr lang="en-US" dirty="0" smtClean="0"/>
              <a:t>XII</a:t>
            </a:r>
            <a:r>
              <a:rPr lang="ru-RU" dirty="0" smtClean="0"/>
              <a:t>) класс) не ниже удовлетворительных;</a:t>
            </a:r>
          </a:p>
          <a:p>
            <a:pPr marL="0" indent="0">
              <a:buNone/>
            </a:pPr>
            <a:r>
              <a:rPr lang="ru-RU" dirty="0" smtClean="0"/>
              <a:t>-имеющих «зачет» за ИС(изложение).</a:t>
            </a:r>
          </a:p>
          <a:p>
            <a:pPr marL="0" indent="0">
              <a:buNone/>
            </a:pPr>
            <a:r>
              <a:rPr lang="ru-RU" dirty="0" smtClean="0"/>
              <a:t>В п.19 Порядка установлено, что </a:t>
            </a:r>
            <a:r>
              <a:rPr lang="ru-RU" u="sng" dirty="0" smtClean="0"/>
              <a:t>ИС (изложение) проводится для обучающихся </a:t>
            </a:r>
            <a:r>
              <a:rPr lang="en-US" u="sng" dirty="0" smtClean="0"/>
              <a:t>XI </a:t>
            </a:r>
            <a:r>
              <a:rPr lang="ru-RU" u="sng" dirty="0" smtClean="0"/>
              <a:t>(</a:t>
            </a:r>
            <a:r>
              <a:rPr lang="en-US" u="sng" dirty="0" smtClean="0"/>
              <a:t>XII</a:t>
            </a:r>
            <a:r>
              <a:rPr lang="ru-RU" u="sng" dirty="0" smtClean="0"/>
              <a:t>) классов</a:t>
            </a:r>
            <a:r>
              <a:rPr lang="ru-RU" dirty="0" smtClean="0"/>
              <a:t>, которое проводится в первую среду декабря.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8194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Учет и выдача документов об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Приказ </a:t>
            </a:r>
            <a:r>
              <a:rPr lang="ru-RU" b="1" dirty="0" err="1"/>
              <a:t>Минобрнауки</a:t>
            </a:r>
            <a:r>
              <a:rPr lang="ru-RU" b="1" dirty="0"/>
              <a:t> России от 14.02.2014 N 115</a:t>
            </a:r>
            <a:br>
              <a:rPr lang="ru-RU" b="1" dirty="0"/>
            </a:br>
            <a:r>
              <a:rPr lang="ru-RU" dirty="0"/>
              <a:t>(</a:t>
            </a:r>
            <a:r>
              <a:rPr lang="ru-RU" u="sng" dirty="0"/>
              <a:t>ред. от 17.12.2018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"Об утверждении Порядка заполнения, учета и выдачи аттестатов об основном общем и среднем общем образовании и их дубликатов"</a:t>
            </a:r>
            <a:br>
              <a:rPr lang="ru-RU" dirty="0"/>
            </a:br>
            <a:r>
              <a:rPr lang="ru-RU" dirty="0"/>
              <a:t>(Зарегистрировано в Минюсте России 03.03.2014 N 31472)</a:t>
            </a:r>
          </a:p>
        </p:txBody>
      </p:sp>
    </p:spTree>
    <p:extLst>
      <p:ext uri="{BB962C8B-B14F-4D97-AF65-F5344CB8AC3E}">
        <p14:creationId xmlns:p14="http://schemas.microsoft.com/office/powerpoint/2010/main" val="1287270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П. 17</a:t>
            </a:r>
            <a:r>
              <a:rPr lang="ru-RU" dirty="0"/>
              <a:t>. </a:t>
            </a:r>
            <a:r>
              <a:rPr lang="ru-RU" b="1" dirty="0"/>
              <a:t>Для учета </a:t>
            </a:r>
            <a:r>
              <a:rPr lang="ru-RU" dirty="0"/>
              <a:t>выданных аттестатов, приложений к ним, дубликатов аттестатов и дубликатов приложений к аттестатам в организации, осуществляющей образовательную деятельность, ведется книга регистрации выданных документов об образовании (далее - </a:t>
            </a:r>
            <a:r>
              <a:rPr lang="ru-RU" b="1" dirty="0"/>
              <a:t>книга регистрации</a:t>
            </a:r>
            <a:r>
              <a:rPr lang="ru-RU" dirty="0"/>
              <a:t>).</a:t>
            </a:r>
          </a:p>
          <a:p>
            <a:r>
              <a:rPr lang="ru-RU" dirty="0" smtClean="0"/>
              <a:t>П. 18</a:t>
            </a:r>
            <a:r>
              <a:rPr lang="ru-RU" dirty="0"/>
              <a:t>. Книга регистрации в организации, осуществляющей образовательную деятельность, ведется </a:t>
            </a:r>
            <a:r>
              <a:rPr lang="ru-RU" u="sng" dirty="0"/>
              <a:t>отдельно по каждому уровню общего образования </a:t>
            </a:r>
            <a:r>
              <a:rPr lang="ru-RU" dirty="0"/>
              <a:t>и содержит следующие сведения:</a:t>
            </a:r>
          </a:p>
          <a:p>
            <a:r>
              <a:rPr lang="ru-RU" u="sng" dirty="0"/>
              <a:t>номер учетной записи </a:t>
            </a:r>
            <a:r>
              <a:rPr lang="ru-RU" dirty="0"/>
              <a:t>(по порядку);</a:t>
            </a:r>
          </a:p>
          <a:p>
            <a:r>
              <a:rPr lang="ru-RU" u="sng" dirty="0"/>
              <a:t>фамилию, имя, отче</a:t>
            </a:r>
            <a:r>
              <a:rPr lang="ru-RU" dirty="0"/>
              <a:t>ство (при наличии) выпускника; в случае получения аттестата (дубликата аттестата, дубликата приложения к аттестату) по доверенности - также фамилию, имя и отчество (при наличии) лица, которому выдан документ;</a:t>
            </a:r>
          </a:p>
          <a:p>
            <a:r>
              <a:rPr lang="ru-RU" u="sng" dirty="0"/>
              <a:t>дату рождения выпускника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569998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нумерацию бланка аттестата </a:t>
            </a:r>
            <a:r>
              <a:rPr lang="ru-RU" dirty="0"/>
              <a:t>(бланка дубликата аттестата);</a:t>
            </a:r>
          </a:p>
          <a:p>
            <a:r>
              <a:rPr lang="ru-RU" u="sng" dirty="0"/>
              <a:t>наименования учебных предметов и итоговые отметки выпускника </a:t>
            </a:r>
            <a:r>
              <a:rPr lang="ru-RU" dirty="0"/>
              <a:t>по ним;</a:t>
            </a:r>
          </a:p>
          <a:p>
            <a:r>
              <a:rPr lang="ru-RU" u="sng" dirty="0"/>
              <a:t>дату и номер приказа о выдаче аттестата </a:t>
            </a:r>
            <a:r>
              <a:rPr lang="ru-RU" dirty="0"/>
              <a:t>(дубликата аттестата, дубликата приложения к аттестату);</a:t>
            </a:r>
          </a:p>
          <a:p>
            <a:r>
              <a:rPr lang="ru-RU" u="sng" dirty="0"/>
              <a:t>подпись уполномоченного лица о</a:t>
            </a:r>
            <a:r>
              <a:rPr lang="ru-RU" dirty="0"/>
              <a:t>рганизации, осуществляющей образовательную деятельность, выдавшего аттестат (дубликат аттестата, дубликат приложения к аттестату);</a:t>
            </a:r>
          </a:p>
          <a:p>
            <a:r>
              <a:rPr lang="ru-RU" u="sng" dirty="0"/>
              <a:t>подпись получателя аттестата </a:t>
            </a:r>
            <a:r>
              <a:rPr lang="ru-RU" dirty="0"/>
              <a:t>(если документ выдан лично выпускнику либо по доверенности), либо дату и номер почтового отправления (если документ направлен через операторов почтовой связи общего пользования);</a:t>
            </a:r>
          </a:p>
          <a:p>
            <a:r>
              <a:rPr lang="ru-RU" u="sng" dirty="0"/>
              <a:t>дату выдачи аттестата </a:t>
            </a:r>
            <a:r>
              <a:rPr lang="ru-RU" dirty="0"/>
              <a:t>(дубликата аттестата, дубликата приложения к аттестату).</a:t>
            </a:r>
          </a:p>
          <a:p>
            <a:r>
              <a:rPr lang="ru-RU" dirty="0"/>
              <a:t>При </a:t>
            </a:r>
            <a:r>
              <a:rPr lang="ru-RU" i="1" u="sng" dirty="0"/>
              <a:t>выдаче дубликата аттестата </a:t>
            </a:r>
            <a:r>
              <a:rPr lang="ru-RU" dirty="0"/>
              <a:t>и дубликата приложения к аттестату также </a:t>
            </a:r>
            <a:r>
              <a:rPr lang="ru-RU" i="1" u="sng" dirty="0"/>
              <a:t>отмечаются учетный номер записи и дата выдачи оригинала, нумерация бланка оригинала</a:t>
            </a:r>
            <a:r>
              <a:rPr lang="ru-RU" dirty="0"/>
              <a:t>. При этом отметка о выдаче дубликата аттестата делается также напротив учетного номера записи выдачи оригинала.</a:t>
            </a:r>
          </a:p>
        </p:txBody>
      </p:sp>
    </p:spTree>
    <p:extLst>
      <p:ext uri="{BB962C8B-B14F-4D97-AF65-F5344CB8AC3E}">
        <p14:creationId xmlns:p14="http://schemas.microsoft.com/office/powerpoint/2010/main" val="611179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/>
              <a:t>При обнаружении ошибок, допущенных при заполнении аттестата</a:t>
            </a:r>
            <a:r>
              <a:rPr lang="ru-RU" dirty="0"/>
              <a:t> или одного из приложений, </a:t>
            </a:r>
            <a:r>
              <a:rPr lang="ru-RU" i="1" u="sng" dirty="0"/>
              <a:t>в год окончания</a:t>
            </a:r>
            <a:r>
              <a:rPr lang="ru-RU" dirty="0"/>
              <a:t> выпускником организации, осуществляющей образовательную деятельность, </a:t>
            </a:r>
            <a:r>
              <a:rPr lang="ru-RU" i="1" u="sng" dirty="0"/>
              <a:t>выдача нового аттестата или приложения взамен испорченного фиксируется в книге регистрации за новым номером учетной записи</a:t>
            </a:r>
            <a:r>
              <a:rPr lang="ru-RU" dirty="0"/>
              <a:t>. При этом </a:t>
            </a:r>
            <a:r>
              <a:rPr lang="ru-RU" i="1" u="sng" dirty="0"/>
              <a:t>напротив ранее сделанной учетной записи делается пометка "испорчен, аннулирован, выдан новый аттестат" с указанием номера учетной записи аттестата, выданного взамен испорченного.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0293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19. В книгу регистрации список выпускников </a:t>
            </a:r>
            <a:r>
              <a:rPr lang="ru-RU" b="1" dirty="0"/>
              <a:t>текущего учебного года</a:t>
            </a:r>
            <a:r>
              <a:rPr lang="ru-RU" dirty="0"/>
              <a:t> вносится в </a:t>
            </a:r>
            <a:r>
              <a:rPr lang="ru-RU" b="1" dirty="0"/>
              <a:t>алфавитном порядке отдельно по каждому классу (со сквозной нумерацией</a:t>
            </a:r>
            <a:r>
              <a:rPr lang="ru-RU" dirty="0"/>
              <a:t>), </a:t>
            </a:r>
            <a:r>
              <a:rPr lang="ru-RU" b="1" dirty="0"/>
              <a:t>номера бланков - в возрастающем порядке.</a:t>
            </a:r>
            <a:endParaRPr lang="ru-RU" dirty="0"/>
          </a:p>
          <a:p>
            <a:r>
              <a:rPr lang="ru-RU" dirty="0"/>
              <a:t>Записи в книге регистрации заверяются </a:t>
            </a:r>
            <a:r>
              <a:rPr lang="ru-RU" b="1" dirty="0"/>
              <a:t>подписями классного руководителя, руководителя организации</a:t>
            </a:r>
            <a:r>
              <a:rPr lang="ru-RU" dirty="0"/>
              <a:t>, осуществляющей образовательную деятельность, и </a:t>
            </a:r>
            <a:r>
              <a:rPr lang="ru-RU" b="1" dirty="0"/>
              <a:t>печатью организации</a:t>
            </a:r>
            <a:r>
              <a:rPr lang="ru-RU" dirty="0"/>
              <a:t>, осуществляющей образовательную деятельность, отдельно по каждому классу.</a:t>
            </a:r>
          </a:p>
          <a:p>
            <a:r>
              <a:rPr lang="ru-RU" b="1" u="sng" dirty="0"/>
              <a:t>Каждая запись </a:t>
            </a:r>
            <a:r>
              <a:rPr lang="ru-RU" u="sng" dirty="0"/>
              <a:t>о выдаче </a:t>
            </a:r>
            <a:r>
              <a:rPr lang="ru-RU" b="1" u="sng" dirty="0"/>
              <a:t>дубликата аттестата, дубликата приложения </a:t>
            </a:r>
            <a:r>
              <a:rPr lang="ru-RU" dirty="0"/>
              <a:t>к аттестату </a:t>
            </a:r>
            <a:r>
              <a:rPr lang="ru-RU" b="1" u="sng" dirty="0"/>
              <a:t>заверяется подписью руководителя организации</a:t>
            </a:r>
            <a:r>
              <a:rPr lang="ru-RU" dirty="0"/>
              <a:t>, осуществляющей образовательную деятельность, выдавшей аттестат, и </a:t>
            </a:r>
            <a:r>
              <a:rPr lang="ru-RU" b="1" u="sng" dirty="0"/>
              <a:t>скрепляется печатью организации</a:t>
            </a:r>
            <a:r>
              <a:rPr lang="ru-RU" dirty="0"/>
              <a:t>, осуществляющей образовательную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188746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Промежуточная аттестация. Академическая задолженность (ст. 58)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1.Освоение ОП </a:t>
            </a:r>
            <a:r>
              <a:rPr lang="ru-RU" u="sng" dirty="0" smtClean="0"/>
              <a:t>….</a:t>
            </a:r>
            <a:r>
              <a:rPr lang="ru-RU" dirty="0" smtClean="0"/>
              <a:t>сопровождается </a:t>
            </a:r>
            <a:r>
              <a:rPr lang="ru-RU" b="1" u="sng" dirty="0" smtClean="0"/>
              <a:t>промежуточной аттестацией </a:t>
            </a:r>
            <a:r>
              <a:rPr lang="ru-RU" dirty="0" smtClean="0"/>
              <a:t>обучающихся, проводимой </a:t>
            </a:r>
            <a:r>
              <a:rPr lang="ru-RU" u="sng" dirty="0" smtClean="0"/>
              <a:t>в формах, определенных УП</a:t>
            </a:r>
            <a:r>
              <a:rPr lang="ru-RU" dirty="0" smtClean="0"/>
              <a:t>, и в</a:t>
            </a:r>
            <a:r>
              <a:rPr lang="ru-RU" u="sng" dirty="0" smtClean="0"/>
              <a:t> порядке, установленном ОО.</a:t>
            </a:r>
          </a:p>
          <a:p>
            <a:pPr marL="0" indent="0">
              <a:buNone/>
            </a:pPr>
            <a:r>
              <a:rPr lang="ru-RU" u="sng" dirty="0" smtClean="0"/>
              <a:t>2. </a:t>
            </a:r>
            <a:r>
              <a:rPr lang="ru-RU" b="1" u="sng" dirty="0" smtClean="0"/>
              <a:t>Неудовлетворительные результаты промежуточной аттестации по одному или нескольким предметам</a:t>
            </a:r>
            <a:r>
              <a:rPr lang="ru-RU" u="sng" dirty="0" smtClean="0"/>
              <a:t> </a:t>
            </a:r>
            <a:r>
              <a:rPr lang="ru-RU" dirty="0" smtClean="0"/>
              <a:t>ОП или не прохождение промежуточной аттестации при отсутствии уважительных причин признаются </a:t>
            </a:r>
            <a:r>
              <a:rPr lang="ru-RU" b="1" u="sng" dirty="0" smtClean="0"/>
              <a:t>академической задолженностью.</a:t>
            </a:r>
          </a:p>
          <a:p>
            <a:pPr marL="0" indent="0">
              <a:buNone/>
            </a:pPr>
            <a:r>
              <a:rPr lang="ru-RU" b="1" dirty="0" smtClean="0"/>
              <a:t>3. </a:t>
            </a:r>
            <a:r>
              <a:rPr lang="ru-RU" dirty="0" smtClean="0"/>
              <a:t>Обучающиеся обязаны ликвидировать академическую задолженность.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0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(русский язык)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В сравнении с 2018 годом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Доля не справившихся с ТЕГЭ на уровне прошлого года</a:t>
            </a:r>
          </a:p>
          <a:p>
            <a:r>
              <a:rPr lang="ru-RU" dirty="0" smtClean="0"/>
              <a:t>На 50% стало больше обучающихся, набравших до 50 баллов</a:t>
            </a:r>
          </a:p>
          <a:p>
            <a:r>
              <a:rPr lang="ru-RU" dirty="0" smtClean="0"/>
              <a:t>На 6% больше меньше, набравших с 51 до 80 баллов</a:t>
            </a:r>
          </a:p>
          <a:p>
            <a:r>
              <a:rPr lang="ru-RU" dirty="0" smtClean="0"/>
              <a:t>На 1,8% меньше обучающихся, набравших более 81 балла</a:t>
            </a:r>
          </a:p>
          <a:p>
            <a:endParaRPr lang="ru-RU" dirty="0"/>
          </a:p>
          <a:p>
            <a:r>
              <a:rPr lang="ru-RU" dirty="0" smtClean="0"/>
              <a:t>Наивысший балл 90 баллов у Ерофеевой Насти – МБОУ СОШ п. Уральский, 89 баллов у </a:t>
            </a:r>
            <a:r>
              <a:rPr lang="ru-RU" dirty="0" err="1" smtClean="0"/>
              <a:t>Вшивковой</a:t>
            </a:r>
            <a:r>
              <a:rPr lang="ru-RU" dirty="0" smtClean="0"/>
              <a:t> Анны – МБОУ Чайковская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3034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Обучающиеся, имеющие академическую задолженность вправе </a:t>
            </a:r>
            <a:r>
              <a:rPr lang="ru-RU" b="1" dirty="0" smtClean="0"/>
              <a:t>пройти промежуточную аттестацию </a:t>
            </a:r>
            <a:r>
              <a:rPr lang="ru-RU" dirty="0" smtClean="0"/>
              <a:t>по соответствующему учебному предмету </a:t>
            </a:r>
            <a:r>
              <a:rPr lang="ru-RU" b="1" dirty="0" smtClean="0"/>
              <a:t>не более двух раз в сроки</a:t>
            </a:r>
            <a:r>
              <a:rPr lang="ru-RU" dirty="0" smtClean="0"/>
              <a:t>, определяемые организацией,…, в пределах одного года с момента образования </a:t>
            </a:r>
            <a:r>
              <a:rPr lang="ru-RU" dirty="0" err="1" smtClean="0"/>
              <a:t>академ</a:t>
            </a:r>
            <a:r>
              <a:rPr lang="ru-RU" dirty="0" smtClean="0"/>
              <a:t>. задолженности.</a:t>
            </a:r>
          </a:p>
          <a:p>
            <a:r>
              <a:rPr lang="ru-RU" dirty="0" smtClean="0"/>
              <a:t>6. Для проведения промежуточной аттестации </a:t>
            </a:r>
            <a:r>
              <a:rPr lang="ru-RU" u="sng" dirty="0" smtClean="0"/>
              <a:t>во второй раз ОО создается комиссия.</a:t>
            </a:r>
          </a:p>
          <a:p>
            <a:pPr algn="just"/>
            <a:r>
              <a:rPr lang="ru-RU" u="sng" dirty="0" smtClean="0"/>
              <a:t>8. </a:t>
            </a:r>
            <a:r>
              <a:rPr lang="ru-RU" b="1" u="sng" dirty="0" smtClean="0"/>
              <a:t>Обучающиеся, не прошедшие </a:t>
            </a:r>
            <a:r>
              <a:rPr lang="ru-RU" b="1" u="sng" dirty="0" err="1" smtClean="0"/>
              <a:t>промежут</a:t>
            </a:r>
            <a:r>
              <a:rPr lang="ru-RU" b="1" u="sng" dirty="0" smtClean="0"/>
              <a:t>. аттестацию по уважит. причинам или имеющие </a:t>
            </a:r>
            <a:r>
              <a:rPr lang="ru-RU" b="1" u="sng" dirty="0" err="1" smtClean="0"/>
              <a:t>академ</a:t>
            </a:r>
            <a:r>
              <a:rPr lang="ru-RU" b="1" u="sng" dirty="0" smtClean="0"/>
              <a:t>. задолженность, переводятся в следующий класс условно</a:t>
            </a:r>
            <a:r>
              <a:rPr lang="ru-RU" u="sng" dirty="0" smtClean="0"/>
              <a:t>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128095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332656"/>
            <a:ext cx="8712968" cy="66967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B5E96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Типичные нарушения при проведении промежуточной аттестации: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Несоблюдение установленного порядка, сроков и форм  проведения промежуточной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аттестации.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документов, подтверждающих организацию и проведение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промежут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ат-ции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Лишение права на повторную промежуточную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аттестацию.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Ликвидация академических задолженностей в каникулярный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период.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Календарный учебный график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Календарный учебный график должен определять чередование учебной деятельности (урочной и внеурочной) и плановых перерывов при получении образования для отдыха и иных социальных целей (каникул) по календарным периодам учебного года:</a:t>
            </a:r>
          </a:p>
          <a:p>
            <a:r>
              <a:rPr lang="ru-RU" dirty="0"/>
              <a:t>даты начала и окончания учебного года;</a:t>
            </a:r>
          </a:p>
          <a:p>
            <a:r>
              <a:rPr lang="ru-RU" dirty="0"/>
              <a:t>продолжительность учебного года, четвертей (триместров);</a:t>
            </a:r>
          </a:p>
          <a:p>
            <a:r>
              <a:rPr lang="ru-RU" dirty="0"/>
              <a:t>сроки и продолжительность каникул;</a:t>
            </a:r>
          </a:p>
          <a:p>
            <a:r>
              <a:rPr lang="ru-RU" dirty="0"/>
              <a:t>сроки проведения промежуточных </a:t>
            </a:r>
            <a:r>
              <a:rPr lang="ru-RU" dirty="0" smtClean="0"/>
              <a:t>аттестаций;</a:t>
            </a:r>
          </a:p>
          <a:p>
            <a:r>
              <a:rPr lang="ru-RU" u="sng" dirty="0" smtClean="0"/>
              <a:t>Сроки ликвидации академической задолженности</a:t>
            </a:r>
            <a:endParaRPr lang="ru-RU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807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fgosreestr.ru</a:t>
            </a:r>
            <a:r>
              <a:rPr lang="ru-RU" dirty="0" smtClean="0"/>
              <a:t> – ссылка на реестр примерных основных образовательных программ:</a:t>
            </a:r>
          </a:p>
          <a:p>
            <a:r>
              <a:rPr lang="ru-RU" dirty="0" smtClean="0"/>
              <a:t>Примерная основная </a:t>
            </a:r>
            <a:r>
              <a:rPr lang="ru-RU" dirty="0"/>
              <a:t>образовательная программа </a:t>
            </a:r>
            <a:r>
              <a:rPr lang="ru-RU" dirty="0" smtClean="0"/>
              <a:t>начального </a:t>
            </a:r>
            <a:r>
              <a:rPr lang="ru-RU" dirty="0"/>
              <a:t>общего </a:t>
            </a:r>
            <a:r>
              <a:rPr lang="ru-RU" dirty="0" smtClean="0"/>
              <a:t>образования (одобрена решением </a:t>
            </a:r>
            <a:r>
              <a:rPr lang="ru-RU" dirty="0"/>
              <a:t>федерального учебно-методического объединения по общему </a:t>
            </a:r>
            <a:r>
              <a:rPr lang="ru-RU" dirty="0" smtClean="0"/>
              <a:t>образованию (</a:t>
            </a:r>
            <a:r>
              <a:rPr lang="ru-RU" dirty="0"/>
              <a:t>протокол от 8 апреля 2015 г. № 1/15)</a:t>
            </a:r>
          </a:p>
          <a:p>
            <a:r>
              <a:rPr lang="ru-RU" dirty="0"/>
              <a:t>Примерная основная образовательная программа </a:t>
            </a:r>
            <a:r>
              <a:rPr lang="ru-RU" dirty="0" smtClean="0"/>
              <a:t>основного </a:t>
            </a:r>
            <a:r>
              <a:rPr lang="ru-RU" dirty="0"/>
              <a:t>общего образования (одобрена решением федерального учебно-методического объединения по общему образованию (протокол от 8 апреля 2015 г. № 1/15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Примерная основная образовательная программа среднего общего образования (одобрена решением федерального учебно-методического объединения по общему образования (протокол от </a:t>
            </a:r>
            <a:r>
              <a:rPr lang="ru-RU" dirty="0" err="1"/>
              <a:t>от</a:t>
            </a:r>
            <a:r>
              <a:rPr lang="ru-RU" dirty="0"/>
              <a:t> 28 июня 2016 г. № 2/16-з)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377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учебном плане указываются формы промежуточной аттестации </a:t>
            </a:r>
            <a:r>
              <a:rPr lang="ru-RU" b="1" u="sng" dirty="0" smtClean="0"/>
              <a:t>по всем предметам, во всех классах</a:t>
            </a:r>
            <a:r>
              <a:rPr lang="ru-RU" b="1" dirty="0" smtClean="0"/>
              <a:t>: 1-11 классы.!!!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497809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план. Формы промежуточной аттестации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706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Классы/предметы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диктант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Литературное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Комплексная диагностическая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на основе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Задания на основе текста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Задания на основе текста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Контрольная работа за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Контрольная работа за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Контрольная работа за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Контрольная работа за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религиозных культур и светской этики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Годовая 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оценка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2587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Учебный план начального общего образования (5-ти дневная неделя)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671683"/>
              </p:ext>
            </p:extLst>
          </p:nvPr>
        </p:nvGraphicFramePr>
        <p:xfrm>
          <a:off x="2521258" y="1825627"/>
          <a:ext cx="5435631" cy="442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1596"/>
                <a:gridCol w="1131596"/>
                <a:gridCol w="565798"/>
                <a:gridCol w="565798"/>
                <a:gridCol w="633297"/>
                <a:gridCol w="703773"/>
                <a:gridCol w="703773"/>
              </a:tblGrid>
              <a:tr h="412968">
                <a:tc gridSpan="7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800">
                          <a:effectLst/>
                        </a:rPr>
                        <a:t/>
                      </a:r>
                      <a:br>
                        <a:rPr lang="ru-RU" sz="800">
                          <a:effectLst/>
                        </a:rPr>
                      </a:br>
                      <a:r>
                        <a:rPr lang="ru-RU" sz="700">
                          <a:effectLst/>
                        </a:rPr>
                        <a:t>Примерный учебный план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начального общего образования (5-дневная  неделя)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505"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Предметные области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Учебные предметы </a:t>
                      </a:r>
                    </a:p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классы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Количество часов в неделю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Всего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49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II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III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IV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2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Обязательная часть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014">
                <a:tc row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Филология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Русский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0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Литературное чтение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0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Иностранный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082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Математика и информатика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Математика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082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Обществознание и естествознание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Окружающий мир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52164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Основы религиозных культур и светской этики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Основы религиозных культур и светской этики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163014"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Искусство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0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Изобразительное искусство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16301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Технология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Технология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082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163014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Итого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86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0822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35977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Максимально допустимая недельная нагрузка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 dirty="0">
                          <a:effectLst/>
                        </a:rPr>
                        <a:t>90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2091690" y="1447800"/>
            <a:ext cx="1474470" cy="4152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/>
        </p:spPr>
      </p:cxnSp>
    </p:spTree>
    <p:extLst>
      <p:ext uri="{BB962C8B-B14F-4D97-AF65-F5344CB8AC3E}">
        <p14:creationId xmlns:p14="http://schemas.microsoft.com/office/powerpoint/2010/main" val="19829781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 начального общего образования. Вариант № 2 (6-ти дневная неделя)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461154"/>
              </p:ext>
            </p:extLst>
          </p:nvPr>
        </p:nvGraphicFramePr>
        <p:xfrm>
          <a:off x="1855432" y="1825627"/>
          <a:ext cx="6101458" cy="4539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208"/>
                <a:gridCol w="1270208"/>
                <a:gridCol w="635104"/>
                <a:gridCol w="635104"/>
                <a:gridCol w="710872"/>
                <a:gridCol w="789981"/>
                <a:gridCol w="789981"/>
              </a:tblGrid>
              <a:tr h="433435">
                <a:tc gridSpan="7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800">
                          <a:effectLst/>
                        </a:rPr>
                        <a:t/>
                      </a:r>
                      <a:br>
                        <a:rPr lang="ru-RU" sz="800">
                          <a:effectLst/>
                        </a:rPr>
                      </a:br>
                      <a:r>
                        <a:rPr lang="ru-RU" sz="700">
                          <a:effectLst/>
                        </a:rPr>
                        <a:t>Примерный учебный план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начального общего образования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18"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Предметные области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Учебные предметы </a:t>
                      </a:r>
                    </a:p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классы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Количество часов в неделю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Всего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62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II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III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IV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74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Обязательная часть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093">
                <a:tc rowSpan="3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Филология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Русский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Литературное чтение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Иностранный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Математика и информатика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Математика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Обществознание и естествознание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Окружающий мир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5474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Основы религиозных культур и светской этики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Основы религиозных культур и светской этики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171093"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Искусство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Музыка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Изобразительное искусство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1710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Технология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Технология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171093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Итого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91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–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2,5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8,5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  <a:tr h="273748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Максимально допустимая недельная нагрузка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>
                          <a:effectLst/>
                        </a:rPr>
                        <a:t>26,5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700" dirty="0">
                          <a:effectLst/>
                        </a:rPr>
                        <a:t>99,5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999" marR="40999" marT="0" marB="0" anchor="ctr"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2091690" y="1447800"/>
            <a:ext cx="1474470" cy="4152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/>
        </p:spPr>
      </p:cxnSp>
    </p:spTree>
    <p:extLst>
      <p:ext uri="{BB962C8B-B14F-4D97-AF65-F5344CB8AC3E}">
        <p14:creationId xmlns:p14="http://schemas.microsoft.com/office/powerpoint/2010/main" val="30909538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Учебный план основное общее образование (5-ти дневная неделя</a:t>
            </a:r>
            <a:r>
              <a:rPr lang="ru-RU" dirty="0" smtClean="0"/>
              <a:t>) Вариант № 1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542008"/>
              </p:ext>
            </p:extLst>
          </p:nvPr>
        </p:nvGraphicFramePr>
        <p:xfrm>
          <a:off x="1757779" y="1606965"/>
          <a:ext cx="6451942" cy="4992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07"/>
                <a:gridCol w="1373334"/>
                <a:gridCol w="469905"/>
                <a:gridCol w="470510"/>
                <a:gridCol w="452322"/>
                <a:gridCol w="470510"/>
                <a:gridCol w="452322"/>
                <a:gridCol w="557216"/>
                <a:gridCol w="557216"/>
              </a:tblGrid>
              <a:tr h="17788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Предметные области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Учебные</a:t>
                      </a:r>
                      <a:endParaRPr lang="ru-RU" sz="5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предметы</a:t>
                      </a:r>
                      <a:endParaRPr lang="ru-RU" sz="5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Классы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часов в неделю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VI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VII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VIII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IX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Всего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</a:tr>
              <a:tr h="26319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Обязательная часть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597">
                <a:tc row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Филология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Русский язык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6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Литература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263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Иностранный язык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15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9365">
                <a:tc rowSpan="4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Математика и информатика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Математика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Алгебра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9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Геометрия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6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Информатика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504457">
                <a:tc row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Общественно-научные предметы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История России. Всеобщая история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263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Обществознание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География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row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Естественнонаучные предметы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Физика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7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Химия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Биология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7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Искусство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Музыка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263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Изобразительное искусство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Технология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Технология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7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504457"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Основы безопасности жизнедеятельности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285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Физическая культура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2</a:t>
                      </a:r>
                      <a:endParaRPr lang="ru-RU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2</a:t>
                      </a:r>
                      <a:endParaRPr lang="ru-RU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2</a:t>
                      </a:r>
                      <a:endParaRPr lang="ru-RU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2</a:t>
                      </a:r>
                      <a:endParaRPr lang="ru-RU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2</a:t>
                      </a:r>
                      <a:endParaRPr lang="ru-RU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10</a:t>
                      </a:r>
                      <a:endParaRPr lang="ru-RU" sz="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131597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Итого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26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28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29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30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30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25222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  <a:tr h="244933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Максимально допустимая недельная нагрузка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28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29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31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32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153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10" marR="3061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9776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 (6-ти дневная неделя</a:t>
            </a:r>
            <a:r>
              <a:rPr lang="ru-RU" dirty="0" smtClean="0"/>
              <a:t>). Вариант №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383530"/>
              </p:ext>
            </p:extLst>
          </p:nvPr>
        </p:nvGraphicFramePr>
        <p:xfrm>
          <a:off x="1837683" y="1646228"/>
          <a:ext cx="6862437" cy="4798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2694"/>
                <a:gridCol w="143921"/>
                <a:gridCol w="2192694"/>
                <a:gridCol w="446959"/>
                <a:gridCol w="143921"/>
                <a:gridCol w="446959"/>
                <a:gridCol w="143921"/>
                <a:gridCol w="143921"/>
                <a:gridCol w="143921"/>
                <a:gridCol w="143921"/>
                <a:gridCol w="143921"/>
                <a:gridCol w="143921"/>
                <a:gridCol w="143921"/>
                <a:gridCol w="143921"/>
                <a:gridCol w="143921"/>
              </a:tblGrid>
              <a:tr h="251035"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Предметные области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Учебные</a:t>
                      </a:r>
                      <a:endParaRPr lang="ru-RU" sz="40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предметы</a:t>
                      </a:r>
                      <a:endParaRPr lang="ru-RU" sz="400" dirty="0">
                        <a:effectLst/>
                      </a:endParaRPr>
                    </a:p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Классы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Количество часов в неделю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VI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VII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VIII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IX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Всего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83">
                <a:tc gridSpan="2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Обязательная часть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11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rowSpan="3" gridSpan="2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Филология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Русский язык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6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Литература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Иностранный язык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rowSpan="4" gridSpan="2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Математика и информатика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Математика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Алгебра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9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Геометрия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6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Информатика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rowSpan="3" gridSpan="2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Общественно-научные предметы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История России. Всеобщая история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Обществознание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География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rowSpan="3" gridSpan="2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Естественно-научные предметы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Физика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7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Химия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Биология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7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rowSpan="2" gridSpan="2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Искусство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Музыка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Изобразительное искусство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4383">
                <a:tc gridSpan="2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Технология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Технология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7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7595">
                <a:tc rowSpan="2" gridSpan="2">
                  <a:txBody>
                    <a:bodyPr/>
                    <a:lstStyle/>
                    <a:p>
                      <a:pPr indent="18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Физическая культура и Основы безопасности жизнедеятельности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Основы безопасности жизнедеятельности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Физическая культура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3076">
                <a:tc gridSpan="3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Итого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27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29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30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150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123">
                <a:tc gridSpan="3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3076">
                <a:tc gridSpan="3">
                  <a:txBody>
                    <a:bodyPr/>
                    <a:lstStyle/>
                    <a:p>
                      <a:pPr indent="184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Максимально допустимая недельная нагрузка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33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35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36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36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172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19" marR="276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78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ТЕГЭ по математике в </a:t>
            </a:r>
            <a:r>
              <a:rPr lang="ru-RU" dirty="0" smtClean="0"/>
              <a:t>ноябре 2019 </a:t>
            </a:r>
            <a:r>
              <a:rPr lang="ru-RU" dirty="0"/>
              <a:t>года (профильный уровень)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229930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860"/>
                <a:gridCol w="202004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меньше 27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27-40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41-55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56-80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81-100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(16%)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 г. Нытва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(10%)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НККК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(100%)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(15,8%)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(50%)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(25%)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(%)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3059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Учебный план среднего общего образования. Универсальный профиль. Вариант № 1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091048"/>
              </p:ext>
            </p:extLst>
          </p:nvPr>
        </p:nvGraphicFramePr>
        <p:xfrm>
          <a:off x="4353672" y="993221"/>
          <a:ext cx="3484656" cy="5828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495"/>
                <a:gridCol w="1176495"/>
                <a:gridCol w="565833"/>
                <a:gridCol w="565833"/>
              </a:tblGrid>
              <a:tr h="5020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Предметная область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Учебный предмет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Уровень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Количество часов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Русский язык и литература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Русский язык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Литература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33471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Родной язык и родная литература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Родная литература / Родной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502077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Математика и информатика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Математика: алгебра и начала математического анализа, геометрия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420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Информатика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Иностранные языки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Иностранный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Естественные науки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Физика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Общественные науки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История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280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Обществознание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Физическая культура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502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Основы безопасности жизнедеятельности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33471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Индивидуальный проект</a:t>
                      </a:r>
                      <a:endParaRPr lang="ru-RU" sz="7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Технология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ЭК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280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Астрономия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334718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Предметы и курсы по выбору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</a:tr>
              <a:tr h="16735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ИТОГО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      2450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863" marR="358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924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Программа развития ОО (ст.28 Закона «Об образовании в РФ»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u="sng" dirty="0" smtClean="0"/>
              <a:t>Ст. 28 Компетенция, права, обязанности и ответственность образовательной организации</a:t>
            </a:r>
          </a:p>
          <a:p>
            <a:pPr algn="just"/>
            <a:r>
              <a:rPr lang="ru-RU" dirty="0" smtClean="0"/>
              <a:t>П.3 подпункт 7 «разработка и </a:t>
            </a:r>
            <a:r>
              <a:rPr lang="ru-RU" b="1" dirty="0" smtClean="0"/>
              <a:t>утверждение по </a:t>
            </a:r>
            <a:r>
              <a:rPr lang="ru-RU" b="1" u="sng" dirty="0" smtClean="0"/>
              <a:t>согласованию с учредителем</a:t>
            </a:r>
            <a:r>
              <a:rPr lang="ru-RU" b="1" dirty="0" smtClean="0"/>
              <a:t> </a:t>
            </a:r>
            <a:r>
              <a:rPr lang="ru-RU" b="1" u="sng" dirty="0" smtClean="0"/>
              <a:t>программы развития </a:t>
            </a:r>
            <a:r>
              <a:rPr lang="ru-RU" b="1" dirty="0" smtClean="0"/>
              <a:t>образовательной организации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Необходимо всем ОО проанализировать имеющиеся программы развития, в случае необходимости внести изменения, дополнения, принять новую программу, …</a:t>
            </a:r>
            <a:r>
              <a:rPr lang="ru-RU" b="1" u="sng" dirty="0" smtClean="0"/>
              <a:t>До 1 февраля 2020 года предоставить программы развития в Управление образования</a:t>
            </a:r>
            <a:r>
              <a:rPr lang="ru-RU" dirty="0" smtClean="0"/>
              <a:t>, либо выслать </a:t>
            </a:r>
            <a:r>
              <a:rPr lang="ru-RU" b="1" u="sng" dirty="0" smtClean="0"/>
              <a:t>ссылку на сайт</a:t>
            </a:r>
            <a:r>
              <a:rPr lang="ru-RU" dirty="0" smtClean="0"/>
              <a:t>, где размещена согласованная программа </a:t>
            </a:r>
            <a:r>
              <a:rPr lang="ru-RU" b="1" u="sng" dirty="0" smtClean="0"/>
              <a:t>до 28 ноября 2019 года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2276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Отчет о </a:t>
            </a:r>
            <a:r>
              <a:rPr lang="ru-RU" dirty="0" err="1" smtClean="0"/>
              <a:t>самообследовании</a:t>
            </a:r>
            <a:r>
              <a:rPr lang="ru-RU" dirty="0" smtClean="0"/>
              <a:t>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Приказ Министерства образования и науки РФ от 14.06.2013 № 462 </a:t>
            </a:r>
            <a:r>
              <a:rPr lang="ru-RU" dirty="0" smtClean="0"/>
              <a:t>«</a:t>
            </a:r>
            <a:r>
              <a:rPr lang="ru-RU" i="1" u="sng" dirty="0" smtClean="0"/>
              <a:t>Об утверждении Порядка проведения </a:t>
            </a:r>
            <a:r>
              <a:rPr lang="ru-RU" i="1" u="sng" dirty="0" err="1" smtClean="0"/>
              <a:t>самообследования</a:t>
            </a:r>
            <a:r>
              <a:rPr lang="ru-RU" i="1" u="sng" dirty="0" smtClean="0"/>
              <a:t> ОО»  </a:t>
            </a:r>
            <a:r>
              <a:rPr lang="ru-RU" dirty="0" smtClean="0"/>
              <a:t>(в ред. от 14.12.2017 № 1218)</a:t>
            </a:r>
          </a:p>
          <a:p>
            <a:r>
              <a:rPr lang="ru-RU" dirty="0" smtClean="0"/>
              <a:t>П.4 (последний абзац) процедура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включает в себя следующие этапы… «</a:t>
            </a:r>
            <a:r>
              <a:rPr lang="ru-RU" b="1" u="sng" dirty="0" smtClean="0"/>
              <a:t>рассмотрение отчета органом управления организации</a:t>
            </a:r>
            <a:r>
              <a:rPr lang="ru-RU" dirty="0" smtClean="0"/>
              <a:t>, к компетенции которого относится решение данного вопроса» (№ протокола </a:t>
            </a:r>
            <a:r>
              <a:rPr lang="ru-RU" dirty="0" err="1" smtClean="0"/>
              <a:t>пед</a:t>
            </a:r>
            <a:r>
              <a:rPr lang="ru-RU" dirty="0" smtClean="0"/>
              <a:t>. Совета прописан формально, сам протокол отсутствует)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6990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П. 7 «Результаты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организации оформляются в виде </a:t>
            </a:r>
            <a:r>
              <a:rPr lang="ru-RU" b="1" dirty="0" smtClean="0"/>
              <a:t>отчета</a:t>
            </a:r>
            <a:r>
              <a:rPr lang="ru-RU" dirty="0" smtClean="0"/>
              <a:t>, включающего </a:t>
            </a:r>
            <a:r>
              <a:rPr lang="ru-RU" b="1" dirty="0" smtClean="0"/>
              <a:t>аналитическую часть и результаты анализа показателей деятельности организации</a:t>
            </a:r>
            <a:r>
              <a:rPr lang="ru-RU" dirty="0" smtClean="0"/>
              <a:t>, подлежащей </a:t>
            </a:r>
            <a:r>
              <a:rPr lang="ru-RU" dirty="0" err="1" smtClean="0"/>
              <a:t>самообследованию</a:t>
            </a:r>
            <a:r>
              <a:rPr lang="ru-RU" dirty="0" smtClean="0"/>
              <a:t>».</a:t>
            </a:r>
          </a:p>
          <a:p>
            <a:pPr algn="just"/>
            <a:r>
              <a:rPr lang="ru-RU" b="1" dirty="0" smtClean="0"/>
              <a:t>Отчетным периодом </a:t>
            </a:r>
            <a:r>
              <a:rPr lang="ru-RU" dirty="0" smtClean="0"/>
              <a:t>является </a:t>
            </a:r>
            <a:r>
              <a:rPr lang="ru-RU" b="1" dirty="0" smtClean="0"/>
              <a:t>предшествующий</a:t>
            </a:r>
            <a:r>
              <a:rPr lang="ru-RU" dirty="0" smtClean="0"/>
              <a:t> </a:t>
            </a:r>
            <a:r>
              <a:rPr lang="ru-RU" dirty="0" err="1" smtClean="0"/>
              <a:t>самообследованию</a:t>
            </a:r>
            <a:r>
              <a:rPr lang="ru-RU" dirty="0" smtClean="0"/>
              <a:t> </a:t>
            </a:r>
            <a:r>
              <a:rPr lang="ru-RU" b="1" dirty="0" smtClean="0"/>
              <a:t>календарный год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Отчет подписывается руководителем ОО и заверяется печатью</a:t>
            </a:r>
          </a:p>
          <a:p>
            <a:pPr algn="just"/>
            <a:r>
              <a:rPr lang="ru-RU" dirty="0" smtClean="0"/>
              <a:t>П.6 В процессе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проводится </a:t>
            </a:r>
            <a:r>
              <a:rPr lang="ru-RU" b="1" u="sng" dirty="0" smtClean="0"/>
              <a:t>оценка</a:t>
            </a:r>
            <a:r>
              <a:rPr lang="ru-RU" dirty="0" smtClean="0"/>
              <a:t>: </a:t>
            </a:r>
            <a:r>
              <a:rPr lang="ru-RU" i="1" dirty="0" smtClean="0"/>
              <a:t>образовательной деятельности; системы управления организации, содержания и качества подготовки обучающихся; организации учебного процесса, функционирования внутренней системы оценки качества образования, качества кадрового, учебно-методического </a:t>
            </a:r>
            <a:r>
              <a:rPr lang="ru-RU" dirty="0" smtClean="0"/>
              <a:t>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0393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8 «</a:t>
            </a:r>
            <a:r>
              <a:rPr lang="ru-RU" b="1" dirty="0" smtClean="0"/>
              <a:t>Размещение отчетов </a:t>
            </a:r>
            <a:r>
              <a:rPr lang="ru-RU" dirty="0" smtClean="0"/>
              <a:t>организаций в информационно-телекоммуникационных сетях, 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  <a:r>
              <a:rPr lang="ru-RU" b="1" dirty="0" smtClean="0"/>
              <a:t>на официальном сайте </a:t>
            </a:r>
            <a:r>
              <a:rPr lang="ru-RU" dirty="0" smtClean="0"/>
              <a:t>организации в сети «Интернет», и </a:t>
            </a:r>
            <a:r>
              <a:rPr lang="ru-RU" b="1" dirty="0" smtClean="0"/>
              <a:t>направление его учредителю </a:t>
            </a:r>
            <a:r>
              <a:rPr lang="ru-RU" dirty="0" smtClean="0"/>
              <a:t>осуществляется </a:t>
            </a:r>
            <a:r>
              <a:rPr lang="ru-RU" b="1" dirty="0" smtClean="0"/>
              <a:t>не позднее 20 апреля текущего года</a:t>
            </a:r>
            <a:r>
              <a:rPr lang="ru-RU" dirty="0" smtClean="0"/>
              <a:t>» (</a:t>
            </a:r>
            <a:r>
              <a:rPr lang="ru-RU" dirty="0"/>
              <a:t>отсутствие отметки Управления образования на отчете о результатах </a:t>
            </a:r>
            <a:r>
              <a:rPr lang="ru-RU" dirty="0" err="1"/>
              <a:t>самообследования</a:t>
            </a:r>
            <a:r>
              <a:rPr lang="ru-RU" dirty="0"/>
              <a:t>)</a:t>
            </a:r>
          </a:p>
          <a:p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0144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Лицензионные 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заключений надзорных органов (</a:t>
            </a:r>
            <a:r>
              <a:rPr lang="ru-RU" dirty="0" err="1" smtClean="0"/>
              <a:t>Роспотребнадзор</a:t>
            </a:r>
            <a:r>
              <a:rPr lang="ru-RU" dirty="0" smtClean="0"/>
              <a:t>, </a:t>
            </a:r>
            <a:r>
              <a:rPr lang="ru-RU" dirty="0" err="1" smtClean="0"/>
              <a:t>Пожнадзор</a:t>
            </a:r>
            <a:r>
              <a:rPr lang="ru-RU" dirty="0" smtClean="0"/>
              <a:t>) по всем адресам реализации ОД.</a:t>
            </a:r>
          </a:p>
          <a:p>
            <a:r>
              <a:rPr lang="ru-RU" dirty="0" smtClean="0"/>
              <a:t>Наличие лицензий, свидетельств об аккредитации по всем адресам ОД (в </a:t>
            </a:r>
            <a:r>
              <a:rPr lang="ru-RU" dirty="0" err="1" smtClean="0"/>
              <a:t>т.ч</a:t>
            </a:r>
            <a:r>
              <a:rPr lang="ru-RU" dirty="0" smtClean="0"/>
              <a:t> ведение физической культуры, технологии вне здания школы).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7828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Проверка </a:t>
            </a:r>
            <a:r>
              <a:rPr lang="ru-RU" dirty="0" err="1" smtClean="0"/>
              <a:t>Гособрнадзора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наличие </a:t>
            </a:r>
            <a:r>
              <a:rPr lang="ru-RU" b="1" dirty="0" smtClean="0"/>
              <a:t>планов по реализации предписаний </a:t>
            </a:r>
            <a:r>
              <a:rPr lang="ru-RU" b="1" dirty="0" err="1" smtClean="0"/>
              <a:t>Гособрнадзора</a:t>
            </a:r>
            <a:r>
              <a:rPr lang="ru-RU" b="1" dirty="0" smtClean="0"/>
              <a:t> с указанием конкретных мероприятий, сроков выполнения, ответственных </a:t>
            </a:r>
            <a:r>
              <a:rPr lang="ru-RU" dirty="0" smtClean="0"/>
              <a:t>и предоставление их в Управление образования до </a:t>
            </a:r>
            <a:r>
              <a:rPr lang="ru-RU" i="1" u="sng" dirty="0" smtClean="0"/>
              <a:t>1 декабря 2019 года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5744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Административные регламенты предоставления муниципальных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Размещены на </a:t>
            </a:r>
            <a:r>
              <a:rPr lang="ru-RU" b="1" dirty="0" smtClean="0"/>
              <a:t>сайте Управления </a:t>
            </a:r>
            <a:r>
              <a:rPr lang="ru-RU" dirty="0" smtClean="0"/>
              <a:t>образования: вкладка </a:t>
            </a:r>
            <a:r>
              <a:rPr lang="ru-RU" b="1" dirty="0" smtClean="0"/>
              <a:t>«Муниципальные услуги».</a:t>
            </a:r>
          </a:p>
          <a:p>
            <a:r>
              <a:rPr lang="ru-RU" b="1" dirty="0" smtClean="0"/>
              <a:t>Необходимо информировать педагогов, родителей. </a:t>
            </a:r>
          </a:p>
          <a:p>
            <a:r>
              <a:rPr lang="ru-RU" dirty="0" smtClean="0"/>
              <a:t>В октябре 2019 года приняты </a:t>
            </a:r>
            <a:r>
              <a:rPr lang="ru-RU" u="sng" dirty="0" smtClean="0"/>
              <a:t>новые регламенты </a:t>
            </a:r>
            <a:r>
              <a:rPr lang="ru-RU" dirty="0" smtClean="0"/>
              <a:t>(изменилась терминология, законодательство, …).</a:t>
            </a:r>
          </a:p>
          <a:p>
            <a:r>
              <a:rPr lang="ru-RU" dirty="0" smtClean="0"/>
              <a:t>Обратить внимание: во втором разделе прописывается </a:t>
            </a:r>
            <a:r>
              <a:rPr lang="ru-RU" b="1" u="sng" dirty="0" smtClean="0"/>
              <a:t>результат предоставления</a:t>
            </a:r>
            <a:r>
              <a:rPr lang="ru-RU" u="sng" dirty="0" smtClean="0"/>
              <a:t> </a:t>
            </a:r>
            <a:r>
              <a:rPr lang="ru-RU" dirty="0" smtClean="0"/>
              <a:t>муниципальной услуги.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4767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Административный регламент «</a:t>
            </a:r>
            <a:r>
              <a:rPr lang="ru-RU" b="1" dirty="0" smtClean="0"/>
              <a:t>Информация о текущей успеваемости учащихся, ведения электронного дневника и электронного журнала успеваемости</a:t>
            </a:r>
            <a:r>
              <a:rPr lang="ru-RU" dirty="0" smtClean="0"/>
              <a:t>».</a:t>
            </a:r>
          </a:p>
          <a:p>
            <a:r>
              <a:rPr lang="ru-RU" u="sng" dirty="0" smtClean="0"/>
              <a:t>Результатом</a:t>
            </a:r>
            <a:r>
              <a:rPr lang="ru-RU" dirty="0" smtClean="0"/>
              <a:t> является:</a:t>
            </a:r>
          </a:p>
          <a:p>
            <a:r>
              <a:rPr lang="ru-RU" dirty="0" smtClean="0"/>
              <a:t>1. предоставление </a:t>
            </a:r>
            <a:r>
              <a:rPr lang="ru-RU" i="1" u="sng" dirty="0" smtClean="0"/>
              <a:t>сведений о ходе и содержании ОД</a:t>
            </a:r>
            <a:r>
              <a:rPr lang="ru-RU" dirty="0" smtClean="0"/>
              <a:t>, в </a:t>
            </a:r>
            <a:r>
              <a:rPr lang="ru-RU" dirty="0" err="1" smtClean="0"/>
              <a:t>т.ч</a:t>
            </a:r>
            <a:r>
              <a:rPr lang="ru-RU" dirty="0" smtClean="0"/>
              <a:t>. предоставление годового календарного учебного графика, расписания занятий на текущий учебный период, перечня изучаемых тем и содержания дом. заданий</a:t>
            </a:r>
          </a:p>
          <a:p>
            <a:r>
              <a:rPr lang="ru-RU" dirty="0" smtClean="0"/>
              <a:t>2. предоставление </a:t>
            </a:r>
            <a:r>
              <a:rPr lang="ru-RU" i="1" u="sng" dirty="0" smtClean="0"/>
              <a:t>результатов текущего контроля успеваемости и промежуточной аттестации</a:t>
            </a:r>
            <a:r>
              <a:rPr lang="ru-RU" dirty="0" smtClean="0"/>
              <a:t>, 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0307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предоставление сведений о </a:t>
            </a:r>
            <a:r>
              <a:rPr lang="ru-RU" i="1" u="sng" dirty="0" smtClean="0"/>
              <a:t>посещаемости уроков </a:t>
            </a:r>
            <a:r>
              <a:rPr lang="ru-RU" dirty="0" smtClean="0"/>
              <a:t>обучающимся за текущий учебный период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30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Доля обучающихся, получивших более 55 баллов на ТЕГЭ по математике (профильный уровень) в ноябре 2019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027479"/>
              </p:ext>
            </p:extLst>
          </p:nvPr>
        </p:nvGraphicFramePr>
        <p:xfrm>
          <a:off x="2636838" y="2857500"/>
          <a:ext cx="7515226" cy="2537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975"/>
                <a:gridCol w="4059176"/>
                <a:gridCol w="2505075"/>
              </a:tblGrid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16,7%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12,5 %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5,3 %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НККК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  <a:tr h="281869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Район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20,8%</a:t>
                      </a:r>
                      <a:endParaRPr lang="ru-RU" sz="1400" dirty="0"/>
                    </a:p>
                  </a:txBody>
                  <a:tcPr marL="68591" marR="68591" marT="34281" marB="342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6008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заявления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786" y="1950244"/>
            <a:ext cx="10510427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277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Заявление на зачисление в ОО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5149" y="1875320"/>
            <a:ext cx="5375264" cy="524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536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786" y="2559844"/>
            <a:ext cx="10510427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550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2694" y="1825625"/>
            <a:ext cx="522661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856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786" y="2559844"/>
            <a:ext cx="10510427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350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5621" y="1825625"/>
            <a:ext cx="510075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7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(профиль математика)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В сравнении с 2018 годом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На 1,4% больше выбрали данный предмет</a:t>
            </a:r>
          </a:p>
          <a:p>
            <a:r>
              <a:rPr lang="ru-RU" dirty="0" smtClean="0"/>
              <a:t>В 10 раз больше не справившихся с ТЕГЭ (2018 год- 2,2%)</a:t>
            </a:r>
          </a:p>
          <a:p>
            <a:r>
              <a:rPr lang="ru-RU" dirty="0" smtClean="0"/>
              <a:t>Самый высокий балл у Кочеткова Егора – 98 баллов, школа № 3 г. Нытва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02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Результаты ТЕГЭ по математике в ноябре 2019 года (базовый уровень)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898927"/>
              </p:ext>
            </p:extLst>
          </p:nvPr>
        </p:nvGraphicFramePr>
        <p:xfrm>
          <a:off x="2636839" y="2857500"/>
          <a:ext cx="7515227" cy="431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665"/>
                <a:gridCol w="916542"/>
                <a:gridCol w="1073604"/>
                <a:gridCol w="1073604"/>
                <a:gridCol w="1073604"/>
                <a:gridCol w="1073604"/>
                <a:gridCol w="1073604"/>
              </a:tblGrid>
              <a:tr h="13488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Всего приняло участие в тестировании</a:t>
                      </a:r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Получили «2»</a:t>
                      </a:r>
                    </a:p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«3»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«4»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</a:t>
                      </a:r>
                    </a:p>
                    <a:p>
                      <a:r>
                        <a:rPr lang="ru-RU" sz="1400" dirty="0" smtClean="0"/>
                        <a:t>«5»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Средняя оценка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 г. Нытва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НККК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Итого: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 (31,8%)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1/2%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15/31,3%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20/41,7%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12/25%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1/1,9%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4/7,6%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21/39,6%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27/50,9%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13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ТОГЭ по русскому языку ноябрь 2019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05313"/>
              </p:ext>
            </p:extLst>
          </p:nvPr>
        </p:nvGraphicFramePr>
        <p:xfrm>
          <a:off x="838200" y="1825625"/>
          <a:ext cx="10515600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249"/>
                <a:gridCol w="3552991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Приняли участие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Доля не справившихся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Написали на «4» и 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2,3%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61,4%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НККК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73,3%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Уральская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Григорьевская вместе со структурными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Чайковская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41,9%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Шерьинская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Чекменевская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16,7%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Сергинская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64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</TotalTime>
  <Words>4563</Words>
  <Application>Microsoft Office PowerPoint</Application>
  <PresentationFormat>Широкоэкранный</PresentationFormat>
  <Paragraphs>1336</Paragraphs>
  <Slides>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Wingdings</vt:lpstr>
      <vt:lpstr>Тема Office</vt:lpstr>
      <vt:lpstr>Совещание директоров школ</vt:lpstr>
      <vt:lpstr>Результаты ТЕГЭ по русскому языку в ноябре 2019 года</vt:lpstr>
      <vt:lpstr>Русский язык ноябрь 2019 года(район)</vt:lpstr>
      <vt:lpstr>Продолжение (русский язык)</vt:lpstr>
      <vt:lpstr>Результаты ТЕГЭ по математике в ноябре 2019 года (профильный уровень)</vt:lpstr>
      <vt:lpstr>Доля обучающихся, получивших более 55 баллов на ТЕГЭ по математике (профильный уровень) в ноябре 2019 года</vt:lpstr>
      <vt:lpstr>Продолжение (профиль математика)</vt:lpstr>
      <vt:lpstr>Результаты ТЕГЭ по математике в ноябре 2019 года (базовый уровень)</vt:lpstr>
      <vt:lpstr>РЕЗУЛЬТАТЫ ТОГЭ по русскому языку ноябрь 2019 года</vt:lpstr>
      <vt:lpstr>Результаты ТОГЭ по русскому языку ноябрь 2019 года (район)</vt:lpstr>
      <vt:lpstr>Результаты ТОГЭ по математике ноябрь 2019 года</vt:lpstr>
      <vt:lpstr>Результаты ТОГЭ по математике ноябрь 2019 года (район)</vt:lpstr>
      <vt:lpstr>Предложения по ТЕГЭ, ТОГЭ</vt:lpstr>
      <vt:lpstr>Итоговое сочинение</vt:lpstr>
      <vt:lpstr>Сроки проведения сочинения (изложения)</vt:lpstr>
      <vt:lpstr>Направления итогового сочинения 2019-2020</vt:lpstr>
      <vt:lpstr>Выполнение требования №1 «Объём итогового сочинения»</vt:lpstr>
      <vt:lpstr>Выполнение требования №1 «Объём итогового сочинения»</vt:lpstr>
      <vt:lpstr>Выполнение требования № 2 «Самостоятельность написания итогового сочинения»</vt:lpstr>
      <vt:lpstr>Критерии оценивания</vt:lpstr>
      <vt:lpstr>Для получения оценки «Зачёт» нужно:</vt:lpstr>
      <vt:lpstr>Недостатки 2018 года </vt:lpstr>
      <vt:lpstr>продолжение</vt:lpstr>
      <vt:lpstr>продолжение</vt:lpstr>
      <vt:lpstr>продолжение</vt:lpstr>
      <vt:lpstr>Сайт ОО</vt:lpstr>
      <vt:lpstr>Мониторинг сайтов ОО на 14 ноября 2019 г</vt:lpstr>
      <vt:lpstr>Что изменилось по итоговому сочинению</vt:lpstr>
      <vt:lpstr>продолжение</vt:lpstr>
      <vt:lpstr>продолжение</vt:lpstr>
      <vt:lpstr>Сдача ГИА в 10 –ом классе</vt:lpstr>
      <vt:lpstr>продолжение</vt:lpstr>
      <vt:lpstr>продолжение</vt:lpstr>
      <vt:lpstr>Учет и выдача документов об образовании</vt:lpstr>
      <vt:lpstr>продолжение</vt:lpstr>
      <vt:lpstr>продолжение</vt:lpstr>
      <vt:lpstr>продолжение</vt:lpstr>
      <vt:lpstr>продолжение</vt:lpstr>
      <vt:lpstr>Промежуточная аттестация. Академическая задолженность (ст. 58)</vt:lpstr>
      <vt:lpstr>продолжение</vt:lpstr>
      <vt:lpstr>Презентация PowerPoint</vt:lpstr>
      <vt:lpstr>Календарный учебный график</vt:lpstr>
      <vt:lpstr>Учебный план</vt:lpstr>
      <vt:lpstr>Учебный план</vt:lpstr>
      <vt:lpstr>Учебный план. Формы промежуточной аттестации</vt:lpstr>
      <vt:lpstr>Учебный план начального общего образования (5-ти дневная неделя)</vt:lpstr>
      <vt:lpstr>УП начального общего образования. Вариант № 2 (6-ти дневная неделя)</vt:lpstr>
      <vt:lpstr>Учебный план основное общее образование (5-ти дневная неделя) Вариант № 1</vt:lpstr>
      <vt:lpstr>Учебный план (6-ти дневная неделя). Вариант № 2</vt:lpstr>
      <vt:lpstr>Учебный план среднего общего образования. Универсальный профиль. Вариант № 1 </vt:lpstr>
      <vt:lpstr>Программа развития ОО (ст.28 Закона «Об образовании в РФ»</vt:lpstr>
      <vt:lpstr>Отчет о самообследовании ОО</vt:lpstr>
      <vt:lpstr>продолжение</vt:lpstr>
      <vt:lpstr>продолжение</vt:lpstr>
      <vt:lpstr>Лицензионные требования</vt:lpstr>
      <vt:lpstr>Проверка Гособрнадзора</vt:lpstr>
      <vt:lpstr>Административные регламенты предоставления муниципальных услуг</vt:lpstr>
      <vt:lpstr>продолжение</vt:lpstr>
      <vt:lpstr>продолжение</vt:lpstr>
      <vt:lpstr>Форма заявления</vt:lpstr>
      <vt:lpstr>Заявление на зачисление в ОО</vt:lpstr>
      <vt:lpstr>продолжение</vt:lpstr>
      <vt:lpstr>продолжение</vt:lpstr>
      <vt:lpstr>продолжение</vt:lpstr>
      <vt:lpstr>продолжение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директоров школ</dc:title>
  <dc:creator>СамкоТИ</dc:creator>
  <cp:lastModifiedBy>СамкоТИ</cp:lastModifiedBy>
  <cp:revision>146</cp:revision>
  <cp:lastPrinted>2019-11-18T07:01:27Z</cp:lastPrinted>
  <dcterms:created xsi:type="dcterms:W3CDTF">2017-11-07T12:10:20Z</dcterms:created>
  <dcterms:modified xsi:type="dcterms:W3CDTF">2019-11-20T10:41:17Z</dcterms:modified>
</cp:coreProperties>
</file>