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585" autoAdjust="0"/>
  </p:normalViewPr>
  <p:slideViewPr>
    <p:cSldViewPr>
      <p:cViewPr>
        <p:scale>
          <a:sx n="91" d="100"/>
          <a:sy n="91" d="100"/>
        </p:scale>
        <p:origin x="-702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59D6E24A7360E1C302096743F82E728F211F2443A723E2C9B3F611E29FDD14E906DAED7DBAFDFo9nBK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0.piktochart.com/v2/uploads/9084e971-bb2b-4a00-9819-254045d782e4/f8721664c4c01799d26eb80e3f0d4227bfa5a87c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00166" y="1000108"/>
            <a:ext cx="99298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ctr"/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надзора и контроля в сфере образования</a:t>
            </a:r>
          </a:p>
          <a:p>
            <a:pPr indent="360363" algn="ctr"/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Министерства образования и науки Пермского края</a:t>
            </a:r>
            <a:endParaRPr lang="ru-RU" sz="4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358246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54013"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«Требования к квалификации»  - это необходимые для выполнения должностных обязанностей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уровень профессиональной подготовки работника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удостоверяемый документами об образовании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 также требования к стажу работы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786190"/>
            <a:ext cx="8286808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и социального развития Российской Федерации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26 августа 2010 г.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761н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 утверждении единого квалификационного справочника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Должностей руководителей, специалистов и служащих, раздел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"Квалификационные характеристики должностей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Работников образования"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3000364" y="2214554"/>
            <a:ext cx="3000396" cy="15001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Определяет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285" y="1268760"/>
            <a:ext cx="83634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учителя-дефектолога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(сурдопедагога, тифлопедагога) на каждые 6 - 12 учащихся с ограниченными возможностями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3264" y="188640"/>
            <a:ext cx="843994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лечебно-восстановительной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коррекционных занятий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особенностей учащихся из расчета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одной штатной единице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9520" y="3861048"/>
            <a:ext cx="823700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педагога-психолога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каждые 20 учащихся с ограниченными возможностями здоровья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3286" y="1971302"/>
            <a:ext cx="83634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учителя-логопеда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каждые 6 - 12 учащихся с ограниченными возможностями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1" y="2780928"/>
            <a:ext cx="6552729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квалификации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профессиональное образование в области дефектологии без предъявления требований к стажу работы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9520" y="4653136"/>
            <a:ext cx="8187237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квалификации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Высшее профессиональное образование или среднее профессиональное образование по направлению подготовки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предъявления требований к стажу работы либо высшее профессиональное образование или среднее профессиональное образование и дополнительное профессиональное образование по направлению подготовки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предъявления требований к стажу работы.</a:t>
            </a:r>
          </a:p>
        </p:txBody>
      </p:sp>
      <p:cxnSp>
        <p:nvCxnSpPr>
          <p:cNvPr id="8" name="Прямая соединительная линия 7"/>
          <p:cNvCxnSpPr>
            <a:stCxn id="3" idx="1"/>
          </p:cNvCxnSpPr>
          <p:nvPr/>
        </p:nvCxnSpPr>
        <p:spPr>
          <a:xfrm flipH="1">
            <a:off x="251520" y="650305"/>
            <a:ext cx="18174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51520" y="658824"/>
            <a:ext cx="90872" cy="352538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4" idx="1"/>
          </p:cNvCxnSpPr>
          <p:nvPr/>
        </p:nvCxnSpPr>
        <p:spPr>
          <a:xfrm flipV="1">
            <a:off x="342392" y="4184214"/>
            <a:ext cx="297128" cy="58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5" idx="1"/>
          </p:cNvCxnSpPr>
          <p:nvPr/>
        </p:nvCxnSpPr>
        <p:spPr>
          <a:xfrm>
            <a:off x="307097" y="2294467"/>
            <a:ext cx="156189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2" idx="1"/>
          </p:cNvCxnSpPr>
          <p:nvPr/>
        </p:nvCxnSpPr>
        <p:spPr>
          <a:xfrm>
            <a:off x="251520" y="1591926"/>
            <a:ext cx="21176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878" y="428604"/>
            <a:ext cx="905912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6 статьи 28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Федерального закона от 29.12.2012 № 273-ФЗ «Об образовании в Российской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3329" y="1432562"/>
            <a:ext cx="88427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образовательной организации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свою деятельность в соответствии с законодательством об образовании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269" y="2468374"/>
            <a:ext cx="9059122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обеспечивать реализацию в полном объеме образовательных программ, соответствие качества подготовки обучающихся установленным требованиям, соответствие применяемых форм, средств, методов обучения и воспитания возрастным, психофизическим особенностям, склонностям, способностям, интересам и потребностям обучающихся;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2382" y="4235862"/>
            <a:ext cx="9051527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создавать безопасные условия обучения, воспитания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9061" y="4821092"/>
            <a:ext cx="8323639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соблюдать права и свободы обучающихся, родителей (законных представителей) несовершеннолетних обучающихся, работников образовательной организации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14422"/>
            <a:ext cx="8064896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Лицензионными требованиями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 лицензиату при осуществлении образовательной деятельности являются: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85728"/>
            <a:ext cx="806489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ПОСТАНОВЛЕНИЕ от 28 октября 2013 г. № 966  «О ЛИЦЕНЗИРОВАНИИ ОБРАЗОВАТЕЛЬНОЙ ДЕЯТЕЛЬНОСТИ»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143512"/>
            <a:ext cx="8064896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наличие у образовательной организации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безопасных условий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обучения, воспитания обучающихся, присмотра и ухода за обучающимися, их содержания в соответствии с установленными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500438"/>
            <a:ext cx="806489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ж) наличие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санитарно-эпидемиологического заключения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соответствии санитарным правилам зданий, строений, сооружений, помещений, оборудования и иного имущества, которые предполагается использовать для осуществления образовательной деятельности;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214554"/>
            <a:ext cx="8064896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наличие в штате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лицензиата или привлечение им на ином законном основании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работников, имеющих профессиональное образование, обладающих соответствующей квалификацией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1357354" y="3786190"/>
            <a:ext cx="3571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8596" y="2643182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8596" y="3990980"/>
            <a:ext cx="357190" cy="9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8596" y="5572140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1000108"/>
            <a:ext cx="86439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 несет ответственность за невыполнение или ненадлежащее выполнение функций, отнесенных к ее компетенции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290"/>
            <a:ext cx="842968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7 статьи 28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Федерального закона от 29.12.2012 № 273-ФЗ «Об образовании в Российской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6" y="2071678"/>
            <a:ext cx="900112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реализацию не в полном объеме образовательных программ в соответствии с учебным планом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143248"/>
            <a:ext cx="7929618" cy="769441"/>
          </a:xfrm>
          <a:prstGeom prst="rect">
            <a:avLst/>
          </a:prstGeom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«Кодекс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об административных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30.12.2001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195-ФЗ статья 19.30 часть 2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4714884"/>
            <a:ext cx="2846614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от двадцати тысяч до сорока тысяч рублей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4786322"/>
            <a:ext cx="2808312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 пятидесяти тысяч до ста тысяч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28612" y="4131791"/>
            <a:ext cx="4572000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штраф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1" y="4143380"/>
            <a:ext cx="5286412" cy="1785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ста пятидесяти тысяч до двухсот пятидесяти тысяч рублей или административное приостановление деятельности на срок до девяноста суток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85728"/>
            <a:ext cx="8286808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деятельности, не связанной с извлечением прибыли, с грубым нарушением требований и условий, предусмотренных специальным разрешением (лицензией), если специальное разрешение (лицензия) обязательно (обязательна),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0014" y="2000240"/>
            <a:ext cx="822539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«Кодекс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об административных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30.12.2001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195-ФЗ 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19.30 часть 3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3286124"/>
            <a:ext cx="3929090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штраф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071942"/>
            <a:ext cx="2694143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от двадцати тысяч до тридцати тысяч рублей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286808" cy="4806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Федеральным законом № 273-ФЗ дети, имеющие недостатки в физическом и (или) психическом развитии, препятствующие получению образования без создания специальных условий, входят в категорию "дети с ограниченными возможностями здоровья" (далее – ОВЗ).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лиц с ОВЗ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распространяются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основные права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обязанности и социальные гарантии обучающихся, перечисленные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ст. 34 Федерального закона № 273-ФЗ. 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«…2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предоставление условий для обучения с учетом особенностей их психофизического развития и состояния здоровья, в том числе получение социально-педагогической и психологической помощи, бесплатной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психолого-медико-педагогической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коррекции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;…»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того, дети с ОВЗ имеют право: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создание специальных условий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реализации указанных прав требуется заключение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комиссии (далее – ПМПК) о присвоении статуса лица с ОВЗ.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330378" cy="1785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нарушение или незаконное ограничение права на образование и предусмотренных законодательством об образовании прав и свобод обучающихся,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нарушение требований к организации и осуществлению образовательной 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643182"/>
            <a:ext cx="7358114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«Кодекс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об административных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30.12.2001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195-ФЗ 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5.57 часть 2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4876" y="4714884"/>
            <a:ext cx="304183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 пятидесяти тысяч до ста тысяч рублей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3857628"/>
            <a:ext cx="450059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штраф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643446"/>
            <a:ext cx="321471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от десяти тысяч до тридцати тысяч рублей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77153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43 Конституции Российской Федерации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гласит о том, что все имеют право на образование , общедоступное и бесплатное.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142984"/>
            <a:ext cx="70723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 Федерального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от 29.12.2012 № 273-ФЗ «Об образовании в Российской Федерации»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000240"/>
            <a:ext cx="82153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Российской Федерации гарантируется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право каждого человека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В целях реализации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права каждого человека на образование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создаются необходимые условия для получения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 дискриминации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качественного образования лицами с ограниченными возможностями здоровья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посредством организации инклюзивного образования лиц с ограниченными возможностями здоровья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;…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988" y="2357430"/>
            <a:ext cx="74442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3568" y="476672"/>
            <a:ext cx="8276456" cy="16664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Обучающийся с ограниченными возможностями здоровья (ОВЗ) – 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физическое лицо, имеющее недостатки в физическом и (или) психологическом развитии, подтвержденные </a:t>
            </a:r>
            <a:r>
              <a:rPr kumimoji="0" lang="ru-RU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психолого-медико-педагогической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комиссией и препятствующие получению образования без создания специальных условий.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2230060" y="2714620"/>
            <a:ext cx="6913940" cy="4320480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indent="4429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Введен статус, подтверждающийся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психолого-медико-педагогическими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комиссиями (ПМПК) и требующий создания специальных условий получения образования.</a:t>
            </a:r>
          </a:p>
          <a:p>
            <a:pPr marR="0" lvl="0" indent="4429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Инклюзивное образование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—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R="0" lvl="0" indent="4429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законе содержится 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гарантия государства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по обеспечению образования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любого ребенка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в т. ч. имеющего особые образовательные потребности.</a:t>
            </a:r>
          </a:p>
          <a:p>
            <a:pPr marR="0" lvl="0" indent="4429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539552" y="1628800"/>
            <a:ext cx="8280920" cy="15121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Содержание образования и условия организации обучения и воспитания обучающихся с ограниченными возможностями здоровья определяются 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адаптированной образовательной программой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6198" y="476672"/>
            <a:ext cx="806489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79 Федерального закона от 29.12.2012 № 273-ФЗ «Об образовании в Российской Федерации»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посвящена образованию лиц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66527" y="3460766"/>
            <a:ext cx="419732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обучающихся 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215" y="4302712"/>
            <a:ext cx="38164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другими обучающимися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24670" y="4333746"/>
            <a:ext cx="38164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отдельных классах, группах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16458" y="5003884"/>
            <a:ext cx="38164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отдельных организациях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3275856" y="3860876"/>
            <a:ext cx="648072" cy="472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2"/>
          </p:cNvCxnSpPr>
          <p:nvPr/>
        </p:nvCxnSpPr>
        <p:spPr>
          <a:xfrm>
            <a:off x="4965188" y="3860876"/>
            <a:ext cx="0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24128" y="3860876"/>
            <a:ext cx="1080120" cy="472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500034" y="1714488"/>
            <a:ext cx="8280920" cy="4500594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26511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Обучающиеся в образовательной организации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усмотрению их родителей (законных представителей)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265113"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оставляются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повторное обучение,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265113"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переводятся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обучение по адаптированным образовательным программам в соответствии с рекомендациями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комиссии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265113"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обучение по индивидуальному учебному плану.</a:t>
            </a: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6198" y="476672"/>
            <a:ext cx="806489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9 статьи 58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Федерального закона от 29.12.2012 № 273-ФЗ «Об образовании в Российской Федерации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000126" y="1567813"/>
            <a:ext cx="7643812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19 декабря 2014 № 1598 «Об утверждении федерального государственного образовательного стандарта начального общего образования обучающихся с ОВЗ</a:t>
            </a:r>
            <a:r>
              <a:rPr lang="ru-RU" altLang="ru-RU" dirty="0"/>
              <a:t>»</a:t>
            </a: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auto">
          <a:xfrm>
            <a:off x="1391593" y="2996952"/>
            <a:ext cx="7572375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19.12.2014 г. № 1599 Федеральный государственный образовательный стандарт обучающихся с умственной отсталостью (интеллектуальными нарушениями)</a:t>
            </a:r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1704139" y="6019800"/>
            <a:ext cx="7286625" cy="6461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Стандарты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 применяются к правоотношениям,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возникшим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с 1 сентября 2016 года</a:t>
            </a:r>
          </a:p>
        </p:txBody>
      </p:sp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2571750" y="4714677"/>
            <a:ext cx="6215063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Адаптированные основные образовательные программы  разрабатывается на основе Стандартов с учетом особенностей обучающихся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177780" y="4214614"/>
            <a:ext cx="714375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12"/>
          <p:cNvSpPr>
            <a:spLocks noChangeArrowheads="1"/>
          </p:cNvSpPr>
          <p:nvPr/>
        </p:nvSpPr>
        <p:spPr bwMode="auto">
          <a:xfrm>
            <a:off x="321469" y="260648"/>
            <a:ext cx="8572500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Приказ Министерства образования РФ от 10 апреля 2002 г. N 29/2065-п</a:t>
            </a:r>
          </a:p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Об утверждении учебных планов специальных (коррекционных) образовательных учреждений для обучающихся, воспитанников с отклонениями в развитии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857250" y="285750"/>
            <a:ext cx="7643813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19 декабря 2014 № 1598 «Об утверждении федерального государственного образовательного стандарта начального общего образования обучающихся с ОВЗ</a:t>
            </a:r>
            <a:r>
              <a:rPr lang="ru-RU" altLang="ru-RU"/>
              <a:t>»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rot="5400000">
            <a:off x="-250031" y="2893219"/>
            <a:ext cx="278606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714500" y="4143375"/>
            <a:ext cx="5643563" cy="285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со сложными дефектами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500" y="2071688"/>
            <a:ext cx="5643563" cy="285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слепых, слабовидящих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14500" y="2500313"/>
            <a:ext cx="5643563" cy="285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 тяжелыми нарушениями речи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14500" y="2928938"/>
            <a:ext cx="5643563" cy="285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 нарушениями опорно-двигательного аппарата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14500" y="3357563"/>
            <a:ext cx="5643563" cy="285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 задержкой психического развития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14500" y="3786188"/>
            <a:ext cx="5643563" cy="285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 расстройствами </a:t>
            </a:r>
            <a:r>
              <a:rPr lang="ru-RU" dirty="0" err="1">
                <a:solidFill>
                  <a:schemeClr val="tx1"/>
                </a:solidFill>
              </a:rPr>
              <a:t>аутистического</a:t>
            </a:r>
            <a:r>
              <a:rPr lang="ru-RU" dirty="0">
                <a:solidFill>
                  <a:schemeClr val="tx1"/>
                </a:solidFill>
              </a:rPr>
              <a:t> спектра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43000" y="1785938"/>
            <a:ext cx="5715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43000" y="2214563"/>
            <a:ext cx="5715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714500" y="1643063"/>
            <a:ext cx="5643563" cy="285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глухих, слабослышащих, позднооглохших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143000" y="3071813"/>
            <a:ext cx="5715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43000" y="2643188"/>
            <a:ext cx="5715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143000" y="3500438"/>
            <a:ext cx="5715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143000" y="3929063"/>
            <a:ext cx="5715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143000" y="4286250"/>
            <a:ext cx="5715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39"/>
          <p:cNvSpPr txBox="1">
            <a:spLocks noChangeArrowheads="1"/>
          </p:cNvSpPr>
          <p:nvPr/>
        </p:nvSpPr>
        <p:spPr bwMode="auto">
          <a:xfrm>
            <a:off x="1043608" y="4786312"/>
            <a:ext cx="79295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 образовательной организации переводятся на обучение по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адаптированным образовательным программам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рекомендациями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психолого-медико-педагогической комиссии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либо на обучение по индивидуальному учебному плану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2094" y="260648"/>
            <a:ext cx="8424936" cy="16561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Адаптированная образовательная программа</a:t>
            </a:r>
            <a:r>
              <a:rPr kumimoji="0" lang="ru-RU" sz="1800" b="0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– </a:t>
            </a:r>
            <a:r>
              <a:rPr kumimoji="0" lang="ru-RU" sz="1800" b="0" i="1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 </a:t>
            </a:r>
            <a:r>
              <a:rPr kumimoji="0" lang="ru-RU" sz="1800" b="0" i="1" u="sng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обеспечивающая коррекцию нарушений развития и социальную адаптацию </a:t>
            </a:r>
            <a:r>
              <a:rPr kumimoji="0" lang="ru-RU" sz="1800" b="0" i="1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указанных лиц.</a:t>
            </a:r>
            <a:r>
              <a:rPr kumimoji="0" lang="ru-RU" sz="1800" b="0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ru-RU" sz="1800" b="0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5517232"/>
            <a:ext cx="69847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НОО, включающий предметные и коррекционно-развивающую области, направления внеурочной деятельности;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специальных условий 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7522" y="2060848"/>
            <a:ext cx="818950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записку, планируемые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АООП, систему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достижения планируемых результатов освоения АООП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71667" y="3068960"/>
            <a:ext cx="7632848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общее содержание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следующие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программу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универсальных учебных действий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 программы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учебных предметов, курсов коррекционно-развивающей области и курсов внеурочной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 программу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духовно-нравственного развития, воспитания обучающихся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ОВЗ; программу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экологической культуры, здорового и безопасного образа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жизни; программу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работы; программу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99237" y="1916832"/>
            <a:ext cx="40315" cy="4200565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4" idx="1"/>
          </p:cNvCxnSpPr>
          <p:nvPr/>
        </p:nvCxnSpPr>
        <p:spPr>
          <a:xfrm>
            <a:off x="499237" y="2522513"/>
            <a:ext cx="2382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7239" y="4113076"/>
            <a:ext cx="754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3" idx="1"/>
          </p:cNvCxnSpPr>
          <p:nvPr/>
        </p:nvCxnSpPr>
        <p:spPr>
          <a:xfrm>
            <a:off x="539552" y="6117396"/>
            <a:ext cx="1296144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9"/>
          <p:cNvSpPr>
            <a:spLocks noChangeArrowheads="1"/>
          </p:cNvSpPr>
          <p:nvPr/>
        </p:nvSpPr>
        <p:spPr bwMode="auto">
          <a:xfrm>
            <a:off x="500063" y="214313"/>
            <a:ext cx="8358187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Адаптированные основные образовательные программы  обучающихся с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ОВЗ  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00658" y="805656"/>
            <a:ext cx="4286250" cy="2746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 ____.2. 3.4.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что обучающийся с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ОВЗ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получает образование, сопоставимое по итоговым достижениям к моменту завершения обучения с образованием обучающихся, не имеющих ограничений по возможностям здоровья.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 варианты предполагают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пролонгированные сроки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857250"/>
            <a:ext cx="3929062" cy="26431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предполагает, что обучающийся с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ОВЗ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получает образование, полностью соответствующее по итоговым достижениям к моменту завершения обучения образованию обучающихся, не имеющих ограничений по возможностям здоровья, в те же сроки обучения</a:t>
            </a:r>
          </a:p>
        </p:txBody>
      </p:sp>
      <p:sp>
        <p:nvSpPr>
          <p:cNvPr id="5" name="TextBox 15"/>
          <p:cNvSpPr txBox="1">
            <a:spLocks noChangeArrowheads="1"/>
          </p:cNvSpPr>
          <p:nvPr/>
        </p:nvSpPr>
        <p:spPr bwMode="auto">
          <a:xfrm>
            <a:off x="381529" y="4825999"/>
            <a:ext cx="85725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Обязательным элементом структуры Учебного плана является</a:t>
            </a:r>
          </a:p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«Коррекционно-развивающая область»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создаются условия для лечебно-восстановительной работы, организации образовательной деятельности и коррекционных занятий с учетом особенностей учащихся из расчета по одной штатной единице: учителя-дефектолога (сурдопедагога, тифлопедагога);учителя-логопеда; педагога-психолога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232707" y="3735508"/>
            <a:ext cx="4611076" cy="9239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Учебный план включает обязательные предметные области и коррекционно-развивающую область.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20891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определены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организациях, осуществляющих образовательную деятельность по адаптированным общеобразовательным программам, создаются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условия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образования учащимися с ограниченными возможностями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643050"/>
            <a:ext cx="4071966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 защиты прав потребителей и благополучия человека главный государственный санитарный врач РФ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10 июля 2015 г.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ОБ УТВЕРЖДЕНИИ САНПИН 2.4.2.3286-15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Санитарно-эпидемиологические требования к условиям и организации обучения и воспитания в организациях, осуществляющих образовательную деятельность по адаптированным основным образовательным программам для обучающихся с ограниченными возможностями здоровья»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1643050"/>
            <a:ext cx="3776871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30.08.2013 № 1015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1457</Words>
  <Application>Microsoft Office PowerPoint</Application>
  <PresentationFormat>Экран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ДуЧч</dc:creator>
  <cp:lastModifiedBy>ДуЧч</cp:lastModifiedBy>
  <cp:revision>9</cp:revision>
  <dcterms:created xsi:type="dcterms:W3CDTF">2019-10-17T18:49:19Z</dcterms:created>
  <dcterms:modified xsi:type="dcterms:W3CDTF">2019-10-17T20:12:09Z</dcterms:modified>
</cp:coreProperties>
</file>