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42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10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35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06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95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08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14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68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4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79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ECDD5-DA1B-4F5A-AC80-82E122D11853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A5DE4-4FD0-4F5A-8C5E-37D17984C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1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9514" y="277813"/>
            <a:ext cx="8218487" cy="1998662"/>
          </a:xfrm>
        </p:spPr>
        <p:txBody>
          <a:bodyPr rtlCol="0" anchorCtr="1">
            <a:normAutofit/>
          </a:bodyPr>
          <a:lstStyle/>
          <a:p>
            <a:pPr>
              <a:defRPr/>
            </a:pPr>
            <a:r>
              <a:rPr lang="ru-RU" sz="4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Совещание директоров школ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0"/>
            <a:ext cx="7924800" cy="4419600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endParaRPr lang="ru-RU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1440" indent="-91440">
              <a:defRPr/>
            </a:pPr>
            <a:endParaRPr lang="ru-RU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1440" indent="-91440"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  <a:p>
            <a:pPr marL="91440" indent="-91440">
              <a:buNone/>
              <a:defRPr/>
            </a:pPr>
            <a:endParaRPr lang="ru-RU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1440" indent="-91440">
              <a:buNone/>
              <a:defRPr/>
            </a:pPr>
            <a:r>
              <a:rPr lang="ru-RU" sz="36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r>
              <a:rPr lang="ru-RU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 января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481780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1" y="1825626"/>
          <a:ext cx="7886697" cy="47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71"/>
                <a:gridCol w="1126671"/>
                <a:gridCol w="1126671"/>
                <a:gridCol w="1126671"/>
                <a:gridCol w="1126671"/>
                <a:gridCol w="1126671"/>
                <a:gridCol w="1126671"/>
              </a:tblGrid>
              <a:tr h="155440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</a:t>
                      </a:r>
                      <a:endParaRPr lang="ru-RU" sz="2400" dirty="0"/>
                    </a:p>
                  </a:txBody>
                  <a:tcPr marT="45675" marB="45675"/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объединений, организованных от</a:t>
                      </a:r>
                      <a:r>
                        <a:rPr lang="ru-RU" sz="2400" baseline="0" dirty="0" smtClean="0"/>
                        <a:t> школ</a:t>
                      </a:r>
                      <a:endParaRPr lang="ru-RU" sz="2400" dirty="0"/>
                    </a:p>
                  </a:txBody>
                  <a:tcPr marT="45675" marB="4567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обучающихся в школьных объединениях</a:t>
                      </a:r>
                      <a:endParaRPr lang="ru-RU" sz="2400" dirty="0"/>
                    </a:p>
                  </a:txBody>
                  <a:tcPr marT="45675" marB="4567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2877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начальное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основное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среднее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начальное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основное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среднее</a:t>
                      </a:r>
                      <a:endParaRPr lang="ru-RU" sz="2400" dirty="0"/>
                    </a:p>
                  </a:txBody>
                  <a:tcPr marT="45675" marB="45675"/>
                </a:tc>
              </a:tr>
              <a:tr h="11886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2020/</a:t>
                      </a:r>
                    </a:p>
                    <a:p>
                      <a:r>
                        <a:rPr lang="ru-RU" sz="2400" dirty="0" smtClean="0"/>
                        <a:t>2021 уч. год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114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74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 marT="45675" marB="45675"/>
                </a:tc>
              </a:tr>
              <a:tr h="11886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2021/</a:t>
                      </a:r>
                    </a:p>
                    <a:p>
                      <a:r>
                        <a:rPr lang="ru-RU" sz="2400" dirty="0" smtClean="0"/>
                        <a:t>2022 уч. год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143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70</a:t>
                      </a:r>
                      <a:endParaRPr lang="ru-RU" sz="24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T="45675" marB="45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36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smtClean="0">
                <a:solidFill>
                  <a:srgbClr val="000000"/>
                </a:solidFill>
              </a:rPr>
              <a:t>ШАХМАТЫ в ОРГАНИЗАЦИЯХ ДОП. ОБРАЗОВАНИЯ 2021/2022 уч. год</a:t>
            </a: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08213" y="1825626"/>
          <a:ext cx="7831138" cy="387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734"/>
                <a:gridCol w="1118734"/>
                <a:gridCol w="1118734"/>
                <a:gridCol w="1118734"/>
                <a:gridCol w="1118734"/>
                <a:gridCol w="1118734"/>
                <a:gridCol w="1118734"/>
              </a:tblGrid>
              <a:tr h="1005980"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ОО</a:t>
                      </a:r>
                      <a:endParaRPr lang="ru-RU" sz="2000" dirty="0"/>
                    </a:p>
                  </a:txBody>
                  <a:tcPr marL="91432" marR="91432"/>
                </a:tc>
                <a:tc gridSpan="3">
                  <a:txBody>
                    <a:bodyPr/>
                    <a:lstStyle/>
                    <a:p>
                      <a:r>
                        <a:rPr lang="ru-RU" sz="2000" dirty="0" smtClean="0"/>
                        <a:t>Количество</a:t>
                      </a:r>
                      <a:r>
                        <a:rPr lang="ru-RU" sz="2000" baseline="0" dirty="0" smtClean="0"/>
                        <a:t> объединений 2020/2021 </a:t>
                      </a:r>
                      <a:r>
                        <a:rPr lang="ru-RU" sz="2000" baseline="0" dirty="0" err="1" smtClean="0"/>
                        <a:t>уч.год</a:t>
                      </a:r>
                      <a:r>
                        <a:rPr lang="ru-RU" sz="2000" baseline="0" dirty="0" smtClean="0"/>
                        <a:t>/2021/2022 уч. год</a:t>
                      </a:r>
                      <a:endParaRPr lang="ru-RU" sz="2000" dirty="0"/>
                    </a:p>
                  </a:txBody>
                  <a:tcPr marL="91432" marR="91432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обучающихся 2020/2021 уч. год/2021/2022 уч. год</a:t>
                      </a:r>
                      <a:endParaRPr lang="ru-RU" sz="2000" dirty="0"/>
                    </a:p>
                  </a:txBody>
                  <a:tcPr marL="91432" marR="91432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59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начальное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основное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среднее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начальное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основное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среднее</a:t>
                      </a:r>
                      <a:endParaRPr lang="ru-RU" sz="2000" dirty="0"/>
                    </a:p>
                  </a:txBody>
                  <a:tcPr marL="91432" marR="91432"/>
                </a:tc>
              </a:tr>
              <a:tr h="6221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ЦДТ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4/4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1/0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0/0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40/45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10/0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 marL="91432" marR="91432"/>
                </a:tc>
              </a:tr>
              <a:tr h="6221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ДДТ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9/5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1/1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0/0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177/109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15/29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0/0</a:t>
                      </a:r>
                      <a:endParaRPr lang="ru-RU" sz="2000" dirty="0"/>
                    </a:p>
                  </a:txBody>
                  <a:tcPr marL="91432" marR="91432"/>
                </a:tc>
              </a:tr>
              <a:tr h="6221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ИТОГО: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13/9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4/1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0/0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217/154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25/29</a:t>
                      </a:r>
                      <a:endParaRPr lang="ru-RU" sz="2000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 marL="91432" marR="914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65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2063750" y="476251"/>
            <a:ext cx="7886700" cy="1325563"/>
          </a:xfrm>
          <a:solidFill>
            <a:srgbClr val="92D050"/>
          </a:solidFill>
        </p:spPr>
        <p:txBody>
          <a:bodyPr/>
          <a:lstStyle/>
          <a:p>
            <a:r>
              <a:rPr lang="ru-RU" sz="3000">
                <a:solidFill>
                  <a:srgbClr val="000000"/>
                </a:solidFill>
              </a:rPr>
              <a:t>Объединения технической направленности на 01.01.2022 года</a:t>
            </a: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92313" y="1825626"/>
          <a:ext cx="8047038" cy="456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3519"/>
                <a:gridCol w="4023519"/>
              </a:tblGrid>
              <a:tr h="5769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ОО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Количество/число объединений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</a:tr>
              <a:tr h="7009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3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179/4 Робототехника и </a:t>
                      </a:r>
                      <a:r>
                        <a:rPr lang="ru-RU" sz="2000" dirty="0" err="1" smtClean="0"/>
                        <a:t>лего</a:t>
                      </a:r>
                      <a:r>
                        <a:rPr lang="ru-RU" sz="2000" dirty="0" smtClean="0"/>
                        <a:t>-конструирование 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</a:tr>
              <a:tr h="7009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Гимназия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59/3 Робототехника, детская телевизионная студия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</a:tr>
              <a:tr h="7009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НККК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35/2 (</a:t>
                      </a:r>
                      <a:r>
                        <a:rPr lang="ru-RU" sz="2000" dirty="0" err="1" smtClean="0"/>
                        <a:t>Тикоконструирование</a:t>
                      </a:r>
                      <a:r>
                        <a:rPr lang="ru-RU" sz="2000" dirty="0" smtClean="0"/>
                        <a:t>) детский сад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</a:tr>
              <a:tr h="5769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Чайковская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62/1 (</a:t>
                      </a:r>
                      <a:r>
                        <a:rPr lang="ru-RU" sz="2000" dirty="0" err="1" smtClean="0"/>
                        <a:t>Легоконструирование</a:t>
                      </a:r>
                      <a:r>
                        <a:rPr lang="ru-RU" sz="2000" dirty="0" smtClean="0"/>
                        <a:t>) д/с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</a:tr>
              <a:tr h="1310409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Шерьинская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29/2 Робототехника и конструирование из разных материалов (основная школа)</a:t>
                      </a:r>
                      <a:endParaRPr lang="ru-RU" sz="2000" dirty="0"/>
                    </a:p>
                  </a:txBody>
                  <a:tcPr marL="91431" marR="91431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449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256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82306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СП школа № 89 ст. Григорьевская</a:t>
                      </a:r>
                      <a:endParaRPr lang="ru-RU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22/1 Робототехника</a:t>
                      </a:r>
                      <a:endParaRPr lang="ru-RU" sz="2400" dirty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ИТОГО: </a:t>
                      </a:r>
                      <a:r>
                        <a:rPr lang="ru-RU" sz="2400" dirty="0" smtClean="0"/>
                        <a:t>2021/2022 уч. год</a:t>
                      </a:r>
                      <a:endParaRPr lang="ru-RU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386/13 (школы – 289 чел., 5,2%)</a:t>
                      </a:r>
                      <a:endParaRPr lang="ru-RU" sz="240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2020/2021 уч. год</a:t>
                      </a:r>
                      <a:endParaRPr lang="ru-RU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132/8 (школы – 2,4%)</a:t>
                      </a:r>
                      <a:endParaRPr lang="ru-RU" sz="240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2019/2020 уч. год</a:t>
                      </a:r>
                      <a:endParaRPr lang="ru-RU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120/8 (школы – 2,2%)</a:t>
                      </a:r>
                      <a:endParaRPr lang="ru-RU" sz="2400" dirty="0"/>
                    </a:p>
                  </a:txBody>
                  <a:tcPr marT="45726" marB="457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463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6"/>
          <a:ext cx="7886700" cy="311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176136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УЧ. ГОД</a:t>
                      </a:r>
                      <a:endParaRPr lang="ru-RU" sz="24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школ/количество обучающихся</a:t>
                      </a:r>
                      <a:endParaRPr lang="ru-RU" sz="2400" dirty="0"/>
                    </a:p>
                  </a:txBody>
                  <a:tcPr marT="45738" marB="45738"/>
                </a:tc>
              </a:tr>
              <a:tr h="67744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2021/2022 уч. год</a:t>
                      </a:r>
                      <a:endParaRPr lang="ru-RU" sz="24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6/386</a:t>
                      </a:r>
                      <a:endParaRPr lang="ru-RU" sz="2400" dirty="0"/>
                    </a:p>
                  </a:txBody>
                  <a:tcPr marT="45738" marB="45738"/>
                </a:tc>
              </a:tr>
              <a:tr h="67744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2020/2021 уч. год</a:t>
                      </a:r>
                      <a:endParaRPr lang="ru-RU" sz="24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5/132</a:t>
                      </a:r>
                      <a:endParaRPr lang="ru-RU" sz="2400" dirty="0"/>
                    </a:p>
                  </a:txBody>
                  <a:tcPr marT="45738" marB="457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909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solidFill>
            <a:srgbClr val="66FF33"/>
          </a:solidFill>
        </p:spPr>
        <p:txBody>
          <a:bodyPr/>
          <a:lstStyle/>
          <a:p>
            <a:r>
              <a:rPr lang="ru-RU" b="1" smtClean="0"/>
              <a:t>Объединения естественнонаучной направленности на 01.01.2022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02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8228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ОО</a:t>
                      </a:r>
                      <a:endParaRPr lang="ru-RU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детей/объединений</a:t>
                      </a:r>
                      <a:endParaRPr lang="ru-RU" sz="2400" dirty="0"/>
                    </a:p>
                  </a:txBody>
                  <a:tcPr marT="45707" marB="45707"/>
                </a:tc>
              </a:tr>
              <a:tr h="4571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ДДТ г. Нытва</a:t>
                      </a:r>
                      <a:endParaRPr lang="ru-RU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388/9</a:t>
                      </a:r>
                      <a:endParaRPr lang="ru-RU" sz="2400" dirty="0"/>
                    </a:p>
                  </a:txBody>
                  <a:tcPr marT="45707" marB="45707"/>
                </a:tc>
              </a:tr>
              <a:tr h="4571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НККК</a:t>
                      </a:r>
                      <a:endParaRPr lang="ru-RU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344/22</a:t>
                      </a:r>
                      <a:endParaRPr lang="ru-RU" sz="2400" dirty="0"/>
                    </a:p>
                  </a:txBody>
                  <a:tcPr marT="45707" marB="45707"/>
                </a:tc>
              </a:tr>
              <a:tr h="4571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 2</a:t>
                      </a:r>
                      <a:endParaRPr lang="ru-RU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219/12</a:t>
                      </a:r>
                      <a:endParaRPr lang="ru-RU" sz="2400" dirty="0"/>
                    </a:p>
                  </a:txBody>
                  <a:tcPr marT="45707" marB="45707"/>
                </a:tc>
              </a:tr>
              <a:tr h="4571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Чайковская</a:t>
                      </a:r>
                      <a:endParaRPr lang="ru-RU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108/7</a:t>
                      </a:r>
                      <a:endParaRPr lang="ru-RU" sz="2400" dirty="0"/>
                    </a:p>
                  </a:txBody>
                  <a:tcPr marT="45707" marB="45707"/>
                </a:tc>
              </a:tr>
              <a:tr h="457127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Шерьинская</a:t>
                      </a:r>
                      <a:endParaRPr lang="ru-RU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38/2</a:t>
                      </a:r>
                      <a:endParaRPr lang="ru-RU" sz="2400" dirty="0"/>
                    </a:p>
                  </a:txBody>
                  <a:tcPr marT="45707" marB="45707"/>
                </a:tc>
              </a:tr>
              <a:tr h="4571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ЦДТ п. Уральский</a:t>
                      </a:r>
                      <a:endParaRPr lang="ru-RU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196/7</a:t>
                      </a:r>
                      <a:endParaRPr lang="ru-RU" sz="2400" dirty="0"/>
                    </a:p>
                  </a:txBody>
                  <a:tcPr marT="45707" marB="45707"/>
                </a:tc>
              </a:tr>
              <a:tr h="45712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ИТОГО:</a:t>
                      </a:r>
                      <a:endParaRPr lang="ru-RU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1293/59</a:t>
                      </a:r>
                      <a:r>
                        <a:rPr lang="ru-RU" sz="2400" dirty="0" smtClean="0"/>
                        <a:t>; </a:t>
                      </a:r>
                      <a:r>
                        <a:rPr lang="ru-RU" sz="2400" b="1" dirty="0" smtClean="0"/>
                        <a:t>23,5% </a:t>
                      </a:r>
                      <a:endParaRPr lang="ru-RU" sz="2400" b="1" dirty="0"/>
                    </a:p>
                  </a:txBody>
                  <a:tcPr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04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Охват дополнительным образованием на 31.12.2021 года в Нытвенском ГО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521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19201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Направления</a:t>
                      </a:r>
                      <a:endParaRPr lang="ru-RU" sz="24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Количество</a:t>
                      </a:r>
                      <a:r>
                        <a:rPr lang="ru-RU" sz="2400" b="1" baseline="0" dirty="0" smtClean="0"/>
                        <a:t> обучающихся  (чел.)</a:t>
                      </a:r>
                      <a:endParaRPr lang="ru-RU" sz="2400" b="1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Доля,( %) от общего количества детей в возрасте от 5до 18 лет</a:t>
                      </a:r>
                      <a:endParaRPr lang="ru-RU" sz="2400" b="1" dirty="0"/>
                    </a:p>
                  </a:txBody>
                  <a:tcPr marT="45712" marB="45712"/>
                </a:tc>
              </a:tr>
              <a:tr h="3962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Естественно-научное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1375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20,2</a:t>
                      </a:r>
                      <a:endParaRPr lang="ru-RU" sz="2000" dirty="0"/>
                    </a:p>
                  </a:txBody>
                  <a:tcPr marT="45712" marB="45712"/>
                </a:tc>
              </a:tr>
              <a:tr h="7009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Социально-гуманитарное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2094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30,8</a:t>
                      </a:r>
                      <a:endParaRPr lang="ru-RU" sz="2000" dirty="0"/>
                    </a:p>
                  </a:txBody>
                  <a:tcPr marT="45712" marB="45712"/>
                </a:tc>
              </a:tr>
              <a:tr h="3962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Техническое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640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9,4</a:t>
                      </a:r>
                      <a:endParaRPr lang="ru-RU" sz="2000" dirty="0"/>
                    </a:p>
                  </a:txBody>
                  <a:tcPr marT="45712" marB="45712"/>
                </a:tc>
              </a:tr>
              <a:tr h="7009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Туристско-краеведческое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654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9,6</a:t>
                      </a:r>
                      <a:endParaRPr lang="ru-RU" sz="2000" dirty="0"/>
                    </a:p>
                  </a:txBody>
                  <a:tcPr marT="45712" marB="45712"/>
                </a:tc>
              </a:tr>
              <a:tr h="7009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Физкультурно-спортивное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1836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27</a:t>
                      </a:r>
                      <a:endParaRPr lang="ru-RU" sz="2000" dirty="0"/>
                    </a:p>
                  </a:txBody>
                  <a:tcPr marT="45712" marB="45712"/>
                </a:tc>
              </a:tr>
              <a:tr h="3962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Художественное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2945</a:t>
                      </a:r>
                      <a:endParaRPr lang="ru-RU" sz="20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43,3</a:t>
                      </a:r>
                      <a:endParaRPr lang="ru-RU" sz="20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1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Охват дополнительным образованием в Нытвенском ГО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173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822674"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Число уникальных обучающихся, чел.</a:t>
                      </a:r>
                      <a:endParaRPr lang="ru-RU" sz="2400" dirty="0"/>
                    </a:p>
                  </a:txBody>
                  <a:tcPr marT="45689" marB="4568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Доля, %</a:t>
                      </a:r>
                      <a:endParaRPr lang="ru-RU" sz="24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Доля, %</a:t>
                      </a:r>
                      <a:endParaRPr lang="ru-RU" sz="2400" dirty="0"/>
                    </a:p>
                  </a:txBody>
                  <a:tcPr marT="45689" marB="45689"/>
                </a:tc>
              </a:tr>
              <a:tr h="4570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31.12.2021</a:t>
                      </a:r>
                      <a:endParaRPr lang="ru-RU" sz="24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19.01.2022</a:t>
                      </a:r>
                      <a:endParaRPr lang="ru-RU" sz="24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31.12.2021 </a:t>
                      </a:r>
                      <a:endParaRPr lang="ru-RU" sz="2400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19.01.2022 </a:t>
                      </a:r>
                      <a:endParaRPr lang="ru-RU" sz="2400" dirty="0"/>
                    </a:p>
                  </a:txBody>
                  <a:tcPr marT="45689" marB="45689"/>
                </a:tc>
              </a:tr>
              <a:tr h="45702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5504</a:t>
                      </a:r>
                      <a:endParaRPr lang="ru-RU" sz="2400" b="1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5070</a:t>
                      </a:r>
                      <a:endParaRPr lang="ru-RU" sz="2400" b="1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82</a:t>
                      </a:r>
                      <a:endParaRPr lang="ru-RU" sz="2400" b="1" dirty="0"/>
                    </a:p>
                  </a:txBody>
                  <a:tcPr marT="45689" marB="45689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74,9</a:t>
                      </a:r>
                      <a:endParaRPr lang="ru-RU" sz="2400" b="1" dirty="0"/>
                    </a:p>
                  </a:txBody>
                  <a:tcPr marT="45689" marB="456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26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Число обучающихся в ОО, охваченных дополнительным образованием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329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1310894"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ОО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Число уникальных обучающихся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Число уникальных обучающихся</a:t>
                      </a:r>
                    </a:p>
                    <a:p>
                      <a:endParaRPr lang="ru-RU" sz="2000" dirty="0"/>
                    </a:p>
                  </a:txBody>
                  <a:tcPr marT="45729" marB="45729"/>
                </a:tc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Доля, %</a:t>
                      </a:r>
                      <a:endParaRPr lang="ru-RU" sz="2000" dirty="0"/>
                    </a:p>
                  </a:txBody>
                  <a:tcPr marT="45729" marB="45729"/>
                </a:tc>
              </a:tr>
              <a:tr h="3963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 31.12.2021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 19.01.2022</a:t>
                      </a:r>
                      <a:endParaRPr lang="ru-RU" sz="2000" dirty="0"/>
                    </a:p>
                  </a:txBody>
                  <a:tcPr marT="45729" marB="45729"/>
                </a:tc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9631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Гимназия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793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754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88,2/83,5</a:t>
                      </a:r>
                      <a:endParaRPr lang="ru-RU" sz="2000" dirty="0"/>
                    </a:p>
                  </a:txBody>
                  <a:tcPr marT="45729" marB="45729"/>
                </a:tc>
              </a:tr>
              <a:tr h="39631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Григорьевская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171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161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47,4/46,1</a:t>
                      </a:r>
                      <a:endParaRPr lang="ru-RU" sz="2000" dirty="0"/>
                    </a:p>
                  </a:txBody>
                  <a:tcPr marT="45729" marB="45729"/>
                </a:tc>
              </a:tr>
              <a:tr h="396316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Мокинская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49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55,7/20,5</a:t>
                      </a:r>
                      <a:endParaRPr lang="ru-RU" sz="2000" dirty="0"/>
                    </a:p>
                  </a:txBody>
                  <a:tcPr marT="45729" marB="45729"/>
                </a:tc>
              </a:tr>
              <a:tr h="39631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НККК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389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381</a:t>
                      </a:r>
                      <a:endParaRPr lang="ru-RU" sz="20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84,4/82,8</a:t>
                      </a:r>
                      <a:endParaRPr lang="ru-RU" sz="2000" dirty="0"/>
                    </a:p>
                  </a:txBody>
                  <a:tcPr marT="45729" marB="4572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83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277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961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2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307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257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41,2/34,2</a:t>
                      </a:r>
                      <a:endParaRPr lang="ru-RU" sz="2000" dirty="0"/>
                    </a:p>
                  </a:txBody>
                  <a:tcPr marT="45711" marB="45711"/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СКОШ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298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257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90/75,2</a:t>
                      </a:r>
                      <a:endParaRPr lang="ru-RU" sz="2000" dirty="0"/>
                    </a:p>
                  </a:txBody>
                  <a:tcPr marT="45711" marB="45711"/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3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407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353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38/33</a:t>
                      </a:r>
                      <a:endParaRPr lang="ru-RU" sz="2000" dirty="0"/>
                    </a:p>
                  </a:txBody>
                  <a:tcPr marT="45711" marB="45711"/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Уральская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77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53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8,5/5,8</a:t>
                      </a:r>
                      <a:endParaRPr lang="ru-RU" sz="2000" dirty="0"/>
                    </a:p>
                  </a:txBody>
                  <a:tcPr marT="45711" marB="45711"/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Шерьинская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340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326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87,6/83,6</a:t>
                      </a:r>
                      <a:endParaRPr lang="ru-RU" sz="2000" dirty="0"/>
                    </a:p>
                  </a:txBody>
                  <a:tcPr marT="45711" marB="45711"/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Чайковская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388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304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80/75,8</a:t>
                      </a:r>
                      <a:endParaRPr lang="ru-RU" sz="2000" dirty="0"/>
                    </a:p>
                  </a:txBody>
                  <a:tcPr marT="45711" marB="45711"/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Итого:</a:t>
                      </a:r>
                      <a:endParaRPr lang="ru-RU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2912</a:t>
                      </a:r>
                      <a:endParaRPr lang="ru-RU" sz="20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2864</a:t>
                      </a:r>
                      <a:endParaRPr lang="ru-RU" sz="20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48,7/47,9</a:t>
                      </a:r>
                      <a:endParaRPr lang="ru-RU" sz="2000" b="1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38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Численность уникальных обучающихся в организациях дополнительного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2682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70120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ОО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 31.12.2021 года (чел.)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 19.01.2022 года (чел.)</a:t>
                      </a:r>
                      <a:endParaRPr lang="ru-RU" sz="2000" dirty="0"/>
                    </a:p>
                  </a:txBody>
                  <a:tcPr marT="45731" marB="45731"/>
                </a:tc>
              </a:tr>
              <a:tr h="39633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ДДТ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2150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1954</a:t>
                      </a:r>
                      <a:endParaRPr lang="ru-RU" sz="2000" dirty="0"/>
                    </a:p>
                  </a:txBody>
                  <a:tcPr marT="45731" marB="45731"/>
                </a:tc>
              </a:tr>
              <a:tr h="39633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ЦДТ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656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577</a:t>
                      </a:r>
                      <a:endParaRPr lang="ru-RU" sz="2000" dirty="0"/>
                    </a:p>
                  </a:txBody>
                  <a:tcPr marT="45731" marB="45731"/>
                </a:tc>
              </a:tr>
              <a:tr h="39633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ДЮСШ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405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371</a:t>
                      </a:r>
                      <a:endParaRPr lang="ru-RU" sz="2000" dirty="0"/>
                    </a:p>
                  </a:txBody>
                  <a:tcPr marT="45731" marB="45731"/>
                </a:tc>
              </a:tr>
              <a:tr h="39633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ДЮСШ «Лидер»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733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618</a:t>
                      </a:r>
                      <a:endParaRPr lang="ru-RU" sz="2000" dirty="0"/>
                    </a:p>
                  </a:txBody>
                  <a:tcPr marT="45731" marB="45731"/>
                </a:tc>
              </a:tr>
              <a:tr h="39633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ИТОГО:</a:t>
                      </a:r>
                      <a:endParaRPr lang="ru-RU" sz="20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3944</a:t>
                      </a:r>
                      <a:endParaRPr lang="ru-RU" sz="2000" b="1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3520</a:t>
                      </a:r>
                      <a:endParaRPr lang="ru-RU" sz="2000" b="1" dirty="0"/>
                    </a:p>
                  </a:txBody>
                  <a:tcPr marT="45731" marB="457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96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Значения показателей по доп. образованию на 2022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6"/>
          <a:ext cx="7886700" cy="359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161572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ОО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обучающихся в школе/Д/с (чел.) на 01.01.2022 года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Общее количество  обучающихся (чел.)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Значение показателя охвата доп. образованием 78%, (чел.)</a:t>
                      </a:r>
                      <a:endParaRPr lang="ru-RU" sz="2000" dirty="0"/>
                    </a:p>
                  </a:txBody>
                  <a:tcPr marT="45728" marB="45728"/>
                </a:tc>
              </a:tr>
              <a:tr h="3963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2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729/21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750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585</a:t>
                      </a:r>
                      <a:endParaRPr lang="ru-RU" sz="2000" dirty="0"/>
                    </a:p>
                  </a:txBody>
                  <a:tcPr marT="45728" marB="45728"/>
                </a:tc>
              </a:tr>
              <a:tr h="3963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3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1061/11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1072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837</a:t>
                      </a:r>
                      <a:endParaRPr lang="ru-RU" sz="2000" dirty="0"/>
                    </a:p>
                  </a:txBody>
                  <a:tcPr marT="45728" marB="45728"/>
                </a:tc>
              </a:tr>
              <a:tr h="3963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Гимназия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901/0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901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703</a:t>
                      </a:r>
                      <a:endParaRPr lang="ru-RU" sz="2000" dirty="0"/>
                    </a:p>
                  </a:txBody>
                  <a:tcPr marT="45728" marB="45728"/>
                </a:tc>
              </a:tr>
              <a:tr h="3963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НККК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383/74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457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357</a:t>
                      </a:r>
                      <a:endParaRPr lang="ru-RU" sz="2000" dirty="0"/>
                    </a:p>
                  </a:txBody>
                  <a:tcPr marT="45728" marB="45728"/>
                </a:tc>
              </a:tr>
              <a:tr h="3963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Уральская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926/0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926</a:t>
                      </a:r>
                      <a:endParaRPr lang="ru-RU" sz="20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723</a:t>
                      </a:r>
                      <a:endParaRPr lang="ru-RU" sz="2000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59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237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96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Григорьевская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346/67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413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322</a:t>
                      </a:r>
                      <a:endParaRPr lang="ru-RU" sz="2000" dirty="0"/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Мокинская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87/20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107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84</a:t>
                      </a:r>
                      <a:endParaRPr lang="ru-RU" sz="2000" dirty="0"/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Чайковская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391/85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476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372</a:t>
                      </a:r>
                      <a:endParaRPr lang="ru-RU" sz="2000" dirty="0"/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Шерьинская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326/65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391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305</a:t>
                      </a:r>
                      <a:endParaRPr lang="ru-RU" sz="2000" dirty="0"/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СКОШ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342/0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342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267</a:t>
                      </a:r>
                      <a:endParaRPr lang="ru-RU" sz="2000" dirty="0"/>
                    </a:p>
                  </a:txBody>
                  <a:tcPr marT="45732" marB="45732"/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ИТОГО:</a:t>
                      </a:r>
                      <a:endParaRPr lang="ru-RU" sz="20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5492/343</a:t>
                      </a:r>
                      <a:endParaRPr lang="ru-RU" sz="2000" b="1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5835</a:t>
                      </a:r>
                      <a:endParaRPr lang="ru-RU" sz="2000" b="1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4555</a:t>
                      </a:r>
                      <a:endParaRPr lang="ru-RU" sz="2000" b="1" dirty="0"/>
                    </a:p>
                  </a:txBody>
                  <a:tcPr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588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smtClean="0"/>
              <a:t>ШАХМАТЫ в школах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52651" y="1825625"/>
          <a:ext cx="7886697" cy="264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71"/>
                <a:gridCol w="1126671"/>
                <a:gridCol w="1126671"/>
                <a:gridCol w="1126671"/>
                <a:gridCol w="1126671"/>
                <a:gridCol w="1126671"/>
                <a:gridCol w="11266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ОО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объединений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обучающихся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начальное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основное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среднее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начальное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основное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среднее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С(К)ОШ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НККК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579121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Мокинская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579121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Шерьинская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218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563</Words>
  <Application>Microsoft Office PowerPoint</Application>
  <PresentationFormat>Широкоэкранный</PresentationFormat>
  <Paragraphs>302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Совещание директоров школ</vt:lpstr>
      <vt:lpstr>Охват дополнительным образованием на 31.12.2021 года в Нытвенском ГО</vt:lpstr>
      <vt:lpstr>Охват дополнительным образованием в Нытвенском ГО</vt:lpstr>
      <vt:lpstr>Число обучающихся в ОО, охваченных дополнительным образованием</vt:lpstr>
      <vt:lpstr>продолжение</vt:lpstr>
      <vt:lpstr>Численность уникальных обучающихся в организациях дополнительного образования</vt:lpstr>
      <vt:lpstr>Значения показателей по доп. образованию на 2022 год</vt:lpstr>
      <vt:lpstr>продолжение</vt:lpstr>
      <vt:lpstr>ШАХМАТЫ в школах</vt:lpstr>
      <vt:lpstr>продолжение</vt:lpstr>
      <vt:lpstr>ШАХМАТЫ в ОРГАНИЗАЦИЯХ ДОП. ОБРАЗОВАНИЯ 2021/2022 уч. год</vt:lpstr>
      <vt:lpstr>Объединения технической направленности на 01.01.2022 года</vt:lpstr>
      <vt:lpstr>продолжение</vt:lpstr>
      <vt:lpstr>продолжение</vt:lpstr>
      <vt:lpstr>Объединения естественнонаучной направленности на 01.01.2022 года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Охват дополнительным образованием на 31.12.2021 года в Нытвенском ГО</dc:title>
  <dc:creator>СамкоТИ</dc:creator>
  <cp:lastModifiedBy>СамкоТИ</cp:lastModifiedBy>
  <cp:revision>2</cp:revision>
  <dcterms:created xsi:type="dcterms:W3CDTF">2022-07-14T10:38:35Z</dcterms:created>
  <dcterms:modified xsi:type="dcterms:W3CDTF">2022-07-14T10:43:58Z</dcterms:modified>
</cp:coreProperties>
</file>