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98DB-FBBF-44D9-87E2-1467F3B49ECA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73EF-0293-4B77-8706-1A2D43468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045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98DB-FBBF-44D9-87E2-1467F3B49ECA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73EF-0293-4B77-8706-1A2D43468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986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98DB-FBBF-44D9-87E2-1467F3B49ECA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73EF-0293-4B77-8706-1A2D43468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287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98DB-FBBF-44D9-87E2-1467F3B49ECA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73EF-0293-4B77-8706-1A2D43468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582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98DB-FBBF-44D9-87E2-1467F3B49ECA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73EF-0293-4B77-8706-1A2D43468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5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98DB-FBBF-44D9-87E2-1467F3B49ECA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73EF-0293-4B77-8706-1A2D43468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351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98DB-FBBF-44D9-87E2-1467F3B49ECA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73EF-0293-4B77-8706-1A2D43468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872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98DB-FBBF-44D9-87E2-1467F3B49ECA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73EF-0293-4B77-8706-1A2D43468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63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98DB-FBBF-44D9-87E2-1467F3B49ECA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73EF-0293-4B77-8706-1A2D43468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537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98DB-FBBF-44D9-87E2-1467F3B49ECA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73EF-0293-4B77-8706-1A2D43468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687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98DB-FBBF-44D9-87E2-1467F3B49ECA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73EF-0293-4B77-8706-1A2D43468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976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F98DB-FBBF-44D9-87E2-1467F3B49ECA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673EF-0293-4B77-8706-1A2D43468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883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b="1" dirty="0" smtClean="0"/>
              <a:t>Результаты ТЕГЭ по русскому языку в ноябре 2023 года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1979613" y="1598613"/>
          <a:ext cx="8226424" cy="4539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995"/>
                <a:gridCol w="1468611"/>
                <a:gridCol w="1028303"/>
                <a:gridCol w="1028303"/>
                <a:gridCol w="1028303"/>
                <a:gridCol w="1028303"/>
                <a:gridCol w="1028303"/>
                <a:gridCol w="1028303"/>
              </a:tblGrid>
              <a:tr h="181929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№ п/п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Школа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Общее количество выпускников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Из них приняли участие в ТЕГЭ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Число</a:t>
                      </a:r>
                      <a:r>
                        <a:rPr lang="ru-RU" sz="1400" baseline="0" dirty="0" smtClean="0"/>
                        <a:t> учащихся, набравших до 24 баллов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Число</a:t>
                      </a:r>
                      <a:r>
                        <a:rPr lang="ru-RU" sz="1400" baseline="0" dirty="0" smtClean="0"/>
                        <a:t> учащихся, набравших 24-50 баллов</a:t>
                      </a:r>
                      <a:endParaRPr lang="ru-RU" sz="1400" dirty="0" smtClean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Число</a:t>
                      </a:r>
                      <a:r>
                        <a:rPr lang="ru-RU" sz="1400" baseline="0" dirty="0" smtClean="0"/>
                        <a:t> учащихся, набравших 51-80 баллов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Число</a:t>
                      </a:r>
                      <a:r>
                        <a:rPr lang="ru-RU" sz="1400" baseline="0" dirty="0" smtClean="0"/>
                        <a:t> учащихся, набравших 81-100 баллов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 marT="45717" marB="45717"/>
                </a:tc>
              </a:tr>
              <a:tr h="3708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1.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гимназия 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28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26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10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11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5/19,2%</a:t>
                      </a:r>
                      <a:endParaRPr lang="ru-RU" sz="1800" dirty="0"/>
                    </a:p>
                  </a:txBody>
                  <a:tcPr marT="45717" marB="45717">
                    <a:solidFill>
                      <a:srgbClr val="92D050"/>
                    </a:solidFill>
                  </a:tcPr>
                </a:tc>
              </a:tr>
              <a:tr h="3708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2.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СОШ № 3 г. Нытва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41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32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3/9,4%</a:t>
                      </a:r>
                      <a:endParaRPr lang="ru-RU" sz="1800" dirty="0"/>
                    </a:p>
                  </a:txBody>
                  <a:tcPr marT="45717" marB="45717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15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14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T="45717" marB="45717"/>
                </a:tc>
              </a:tr>
              <a:tr h="3708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3.</a:t>
                      </a:r>
                      <a:endParaRPr lang="ru-RU" sz="1400" dirty="0"/>
                    </a:p>
                  </a:txBody>
                  <a:tcPr marL="68580" marR="68580" marT="34288" marB="34288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Уральская</a:t>
                      </a:r>
                      <a:endParaRPr lang="ru-RU" sz="1400" dirty="0"/>
                    </a:p>
                  </a:txBody>
                  <a:tcPr marL="68580" marR="68580" marT="34288" marB="34288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24</a:t>
                      </a:r>
                      <a:endParaRPr lang="ru-RU" sz="1800" dirty="0"/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24</a:t>
                      </a:r>
                      <a:endParaRPr lang="ru-RU" sz="1800" dirty="0"/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2/8,3%</a:t>
                      </a:r>
                      <a:endParaRPr lang="ru-RU" sz="1800" dirty="0"/>
                    </a:p>
                  </a:txBody>
                  <a:tcPr marT="45717" marB="45717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16</a:t>
                      </a:r>
                      <a:endParaRPr lang="ru-RU" sz="1800" dirty="0"/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1/4,2%</a:t>
                      </a:r>
                      <a:endParaRPr lang="ru-RU" sz="1800" dirty="0"/>
                    </a:p>
                  </a:txBody>
                  <a:tcPr marT="45717" marB="45717">
                    <a:solidFill>
                      <a:srgbClr val="92D050"/>
                    </a:solidFill>
                  </a:tcPr>
                </a:tc>
              </a:tr>
              <a:tr h="3708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4.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Григорьевская 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T="45717" marB="45717"/>
                </a:tc>
              </a:tr>
              <a:tr h="3708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5.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Шерьинская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9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1/12,5%</a:t>
                      </a:r>
                      <a:endParaRPr lang="ru-RU" sz="1800" dirty="0"/>
                    </a:p>
                  </a:txBody>
                  <a:tcPr marT="45717" marB="45717">
                    <a:solidFill>
                      <a:srgbClr val="92D050"/>
                    </a:solidFill>
                  </a:tcPr>
                </a:tc>
              </a:tr>
              <a:tr h="3708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6.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Чайковская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11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10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T="45717" marB="45717"/>
                </a:tc>
              </a:tr>
              <a:tr h="3708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7.</a:t>
                      </a:r>
                      <a:endParaRPr lang="ru-RU" sz="1400" dirty="0"/>
                    </a:p>
                  </a:txBody>
                  <a:tcPr marL="68580" marR="68580" marT="34288" marB="34288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НККК</a:t>
                      </a:r>
                      <a:endParaRPr lang="ru-RU" sz="1400" dirty="0"/>
                    </a:p>
                  </a:txBody>
                  <a:tcPr marL="68580" marR="68580" marT="34288" marB="34288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9</a:t>
                      </a:r>
                      <a:endParaRPr lang="ru-RU" sz="1800" dirty="0"/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T="45717" marB="45717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17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Русский язык по ГО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1096963" y="1846263"/>
          <a:ext cx="100584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  <a:gridCol w="1676400"/>
                <a:gridCol w="1676400"/>
                <a:gridCol w="16764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учащихся 11 класса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Приняло участие в тестировании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Получили до 24 баллов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Получили</a:t>
                      </a:r>
                      <a:r>
                        <a:rPr lang="ru-RU" baseline="0" dirty="0" smtClean="0"/>
                        <a:t> 24-50 баллов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Получили</a:t>
                      </a:r>
                      <a:r>
                        <a:rPr lang="ru-RU" baseline="0" dirty="0" smtClean="0"/>
                        <a:t> 51-80 баллов</a:t>
                      </a:r>
                      <a:endParaRPr lang="ru-RU" dirty="0" smtClean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Получили</a:t>
                      </a:r>
                      <a:r>
                        <a:rPr lang="ru-RU" baseline="0" dirty="0" smtClean="0"/>
                        <a:t> 81-100 баллов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129</a:t>
                      </a:r>
                    </a:p>
                    <a:p>
                      <a:r>
                        <a:rPr lang="ru-RU" i="1" dirty="0" smtClean="0"/>
                        <a:t>2022 ГОД - 125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115 /89%</a:t>
                      </a:r>
                    </a:p>
                    <a:p>
                      <a:r>
                        <a:rPr lang="ru-RU" i="1" dirty="0" smtClean="0"/>
                        <a:t>2022 ГОД – 117/94%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5/4,3%</a:t>
                      </a:r>
                    </a:p>
                    <a:p>
                      <a:r>
                        <a:rPr lang="ru-RU" i="1" dirty="0" smtClean="0"/>
                        <a:t>2022 ГОД - 7/6</a:t>
                      </a: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54/47%</a:t>
                      </a:r>
                    </a:p>
                    <a:p>
                      <a:r>
                        <a:rPr lang="ru-RU" i="1" dirty="0" smtClean="0"/>
                        <a:t>2022 ГОД-34/29%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49/42,6%</a:t>
                      </a:r>
                    </a:p>
                    <a:p>
                      <a:r>
                        <a:rPr lang="ru-RU" i="1" dirty="0" smtClean="0"/>
                        <a:t>2022 ГОД - 52/44,4%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7/6,1%</a:t>
                      </a:r>
                    </a:p>
                    <a:p>
                      <a:r>
                        <a:rPr lang="ru-RU" i="1" dirty="0" smtClean="0"/>
                        <a:t>2022 ГОД-12/10,3%</a:t>
                      </a:r>
                      <a:endParaRPr lang="ru-RU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564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ru-RU" b="1" dirty="0" smtClean="0"/>
              <a:t>Лучшие результаты по Русскому языку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ru-RU" b="1" dirty="0" smtClean="0"/>
              <a:t>. </a:t>
            </a:r>
            <a:r>
              <a:rPr lang="ru-RU" sz="2800" b="1" dirty="0" smtClean="0"/>
              <a:t>Карцев Яков- 85 баллов, гимназия</a:t>
            </a:r>
          </a:p>
          <a:p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836937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b="1" dirty="0" smtClean="0"/>
              <a:t>Результаты ТЕГЭ по математике в ноябре 2023 года (профильный уровень)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2423606" y="1935335"/>
          <a:ext cx="7728461" cy="4595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275"/>
                <a:gridCol w="1695856"/>
                <a:gridCol w="1104066"/>
                <a:gridCol w="1104066"/>
                <a:gridCol w="1104066"/>
                <a:gridCol w="1104066"/>
                <a:gridCol w="1104066"/>
              </a:tblGrid>
              <a:tr h="173751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школа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Всего приняло участие в тестировании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Получили до 27 баллов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Получили 27-40 баллов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Получили 41-60 баллов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Получили 61-80 балла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</a:tr>
              <a:tr h="31757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1.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гимназия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2/15,4%</a:t>
                      </a:r>
                      <a:endParaRPr lang="ru-RU" sz="1400" dirty="0"/>
                    </a:p>
                  </a:txBody>
                  <a:tcPr marL="68591" marR="68591" marT="34296" marB="3429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1/7,7%</a:t>
                      </a:r>
                      <a:endParaRPr lang="ru-RU" sz="1400" dirty="0"/>
                    </a:p>
                  </a:txBody>
                  <a:tcPr marL="68591" marR="68591" marT="34296" marB="34296">
                    <a:noFill/>
                  </a:tcPr>
                </a:tc>
              </a:tr>
              <a:tr h="31757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2.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СОШ № 3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24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10/41,7%</a:t>
                      </a:r>
                      <a:endParaRPr lang="ru-RU" sz="1400" dirty="0"/>
                    </a:p>
                  </a:txBody>
                  <a:tcPr marL="68591" marR="68591" marT="34296" marB="3429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2/8,3%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</a:tr>
              <a:tr h="31757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3.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Уральская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17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8/47%</a:t>
                      </a:r>
                      <a:endParaRPr lang="ru-RU" sz="1400" dirty="0"/>
                    </a:p>
                  </a:txBody>
                  <a:tcPr marL="68591" marR="68591" marT="34296" marB="3429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1/5,9%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</a:tr>
              <a:tr h="31757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4.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Григорьевская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6" marB="34296">
                    <a:noFill/>
                  </a:tcPr>
                </a:tc>
              </a:tr>
              <a:tr h="31757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5.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Шерьинская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L="68591" marR="68591" marT="34296" marB="3429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3/75%</a:t>
                      </a:r>
                      <a:endParaRPr lang="ru-RU" sz="1400" dirty="0"/>
                    </a:p>
                  </a:txBody>
                  <a:tcPr marL="68591" marR="68591" marT="34296" marB="34296">
                    <a:solidFill>
                      <a:srgbClr val="92D050"/>
                    </a:solidFill>
                  </a:tcPr>
                </a:tc>
              </a:tr>
              <a:tr h="31757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6.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Чайковская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1/50%</a:t>
                      </a:r>
                      <a:endParaRPr lang="ru-RU" sz="1400" dirty="0"/>
                    </a:p>
                  </a:txBody>
                  <a:tcPr marL="68591" marR="68591" marT="34296" marB="3429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1/50%</a:t>
                      </a:r>
                      <a:endParaRPr lang="ru-RU" sz="1400" dirty="0"/>
                    </a:p>
                  </a:txBody>
                  <a:tcPr marL="68591" marR="68591" marT="34296" marB="34296">
                    <a:solidFill>
                      <a:srgbClr val="92D050"/>
                    </a:solidFill>
                  </a:tcPr>
                </a:tc>
              </a:tr>
              <a:tr h="31757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7.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НККК</a:t>
                      </a:r>
                      <a:endParaRPr lang="ru-RU" sz="1400" b="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3</a:t>
                      </a:r>
                      <a:endParaRPr lang="ru-RU" sz="1400" b="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1</a:t>
                      </a:r>
                      <a:endParaRPr lang="ru-RU" sz="1400" b="0" dirty="0"/>
                    </a:p>
                  </a:txBody>
                  <a:tcPr marL="68591" marR="68591" marT="34296" marB="3429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2</a:t>
                      </a:r>
                      <a:endParaRPr lang="ru-RU" sz="1400" b="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0</a:t>
                      </a:r>
                      <a:endParaRPr lang="ru-RU" sz="1400" b="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0</a:t>
                      </a:r>
                      <a:endParaRPr lang="ru-RU" sz="1400" b="0" dirty="0"/>
                    </a:p>
                  </a:txBody>
                  <a:tcPr marL="68591" marR="68591" marT="34296" marB="34296"/>
                </a:tc>
              </a:tr>
              <a:tr h="317570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Итого/Доля (%)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68/90,1%</a:t>
                      </a:r>
                      <a:endParaRPr lang="ru-RU" sz="1400" b="1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23/33,8%</a:t>
                      </a:r>
                      <a:endParaRPr lang="ru-RU" sz="1400" b="1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30/44,1%</a:t>
                      </a:r>
                      <a:endParaRPr lang="ru-RU" sz="1400" b="1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7/10,3%</a:t>
                      </a:r>
                      <a:endParaRPr lang="ru-RU" sz="1400" b="1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8/11,7%</a:t>
                      </a:r>
                      <a:endParaRPr lang="ru-RU" sz="1400" b="1" dirty="0"/>
                    </a:p>
                  </a:txBody>
                  <a:tcPr marL="68591" marR="68591" marT="34296" marB="34296"/>
                </a:tc>
              </a:tr>
              <a:tr h="317570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 marL="68591" marR="68591" marT="34296" marB="3429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7301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Математика профиль по ГО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1096963" y="1846263"/>
          <a:ext cx="100584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  <a:gridCol w="1676400"/>
                <a:gridCol w="1676400"/>
                <a:gridCol w="16764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Планируют сдавать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участвовали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баллов меньше 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28-40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41-60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61-80 баллов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75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85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8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90,1%</a:t>
                      </a:r>
                    </a:p>
                    <a:p>
                      <a:r>
                        <a:rPr lang="ru-RU" dirty="0" smtClean="0"/>
                        <a:t>2022 ГОД – 97%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33,8%</a:t>
                      </a:r>
                    </a:p>
                    <a:p>
                      <a:r>
                        <a:rPr lang="ru-RU" dirty="0" smtClean="0"/>
                        <a:t>2022 ГОД -38,2%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44,1%</a:t>
                      </a:r>
                    </a:p>
                    <a:p>
                      <a:r>
                        <a:rPr lang="ru-RU" dirty="0" smtClean="0"/>
                        <a:t>2022 ГОД – 40,7%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10,3%</a:t>
                      </a:r>
                    </a:p>
                    <a:p>
                      <a:r>
                        <a:rPr lang="ru-RU" dirty="0" smtClean="0"/>
                        <a:t>2022 ГОД – 8%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11,7%</a:t>
                      </a:r>
                    </a:p>
                    <a:p>
                      <a:r>
                        <a:rPr lang="ru-RU" dirty="0" smtClean="0"/>
                        <a:t>2022 ГОД – 13,2%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1172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Лучшие результаты по математике (профиль)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ru-RU" sz="2800" b="1" dirty="0" smtClean="0"/>
              <a:t>. Богданова Надежда – 74 балла, МБОУ СОШ «</a:t>
            </a:r>
            <a:r>
              <a:rPr lang="ru-RU" sz="2800" b="1" dirty="0" err="1" smtClean="0"/>
              <a:t>Шерьинская</a:t>
            </a:r>
            <a:r>
              <a:rPr lang="ru-RU" sz="2800" b="1" dirty="0" smtClean="0"/>
              <a:t>-Базовая школа»</a:t>
            </a:r>
          </a:p>
          <a:p>
            <a:r>
              <a:rPr lang="ru-RU" sz="2800" b="1" dirty="0" smtClean="0"/>
              <a:t>Более 80 баллов не получил ни один обучающийся.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428930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dirty="0" smtClean="0"/>
              <a:t>Результаты ТЕГЭ по математике в ноябре 2023 года (базовый уровень)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2636839" y="2857500"/>
          <a:ext cx="7515227" cy="431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0665"/>
                <a:gridCol w="916542"/>
                <a:gridCol w="1073604"/>
                <a:gridCol w="1073604"/>
                <a:gridCol w="1073604"/>
                <a:gridCol w="1073604"/>
                <a:gridCol w="1073604"/>
              </a:tblGrid>
              <a:tr h="134883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Школа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Всего приняло участие в тестировании</a:t>
                      </a:r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Получили «2»</a:t>
                      </a:r>
                    </a:p>
                    <a:p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Получили «3»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Получили «4»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Получили</a:t>
                      </a:r>
                    </a:p>
                    <a:p>
                      <a:r>
                        <a:rPr lang="ru-RU" sz="1400" dirty="0" smtClean="0"/>
                        <a:t>«5»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Средняя оценка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</a:tr>
              <a:tr h="28196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Гимназия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3" marB="34293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4,1</a:t>
                      </a:r>
                      <a:endParaRPr lang="ru-RU" sz="1400" dirty="0"/>
                    </a:p>
                  </a:txBody>
                  <a:tcPr marL="68591" marR="68591" marT="34293" marB="34293">
                    <a:solidFill>
                      <a:srgbClr val="92D050"/>
                    </a:solidFill>
                  </a:tcPr>
                </a:tc>
              </a:tr>
              <a:tr h="49533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СОШ № 3 г. Нытва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3" marB="34293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3,7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</a:tr>
              <a:tr h="281961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Шерьинская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4,2</a:t>
                      </a:r>
                      <a:endParaRPr lang="ru-RU" sz="1400" dirty="0"/>
                    </a:p>
                  </a:txBody>
                  <a:tcPr marL="68591" marR="68591" marT="34293" marB="34293">
                    <a:solidFill>
                      <a:srgbClr val="92D050"/>
                    </a:solidFill>
                  </a:tcPr>
                </a:tc>
              </a:tr>
              <a:tr h="28196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Уральская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3,5</a:t>
                      </a:r>
                      <a:endParaRPr lang="ru-RU" sz="1400" dirty="0"/>
                    </a:p>
                  </a:txBody>
                  <a:tcPr marL="68591" marR="68591" marT="34293" marB="34293">
                    <a:noFill/>
                  </a:tcPr>
                </a:tc>
              </a:tr>
              <a:tr h="28196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Чайковская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3" marB="34293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3,6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</a:tr>
              <a:tr h="49533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Григорьевская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3" marB="34293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4,5</a:t>
                      </a:r>
                      <a:endParaRPr lang="ru-RU" sz="1400" dirty="0"/>
                    </a:p>
                  </a:txBody>
                  <a:tcPr marL="68591" marR="68591" marT="34293" marB="34293">
                    <a:solidFill>
                      <a:srgbClr val="92D050"/>
                    </a:solidFill>
                  </a:tcPr>
                </a:tc>
              </a:tr>
              <a:tr h="281961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НККК</a:t>
                      </a:r>
                      <a:endParaRPr lang="ru-RU" sz="1400" b="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4</a:t>
                      </a:r>
                      <a:endParaRPr lang="ru-RU" sz="1400" b="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1</a:t>
                      </a:r>
                      <a:endParaRPr lang="ru-RU" sz="1400" b="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2</a:t>
                      </a:r>
                      <a:endParaRPr lang="ru-RU" sz="1400" b="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1</a:t>
                      </a:r>
                      <a:endParaRPr lang="ru-RU" sz="1400" b="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0</a:t>
                      </a:r>
                      <a:endParaRPr lang="ru-RU" sz="1400" b="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3</a:t>
                      </a:r>
                      <a:endParaRPr lang="ru-RU" sz="1400" b="0" dirty="0"/>
                    </a:p>
                  </a:txBody>
                  <a:tcPr marL="68591" marR="68591" marT="34293" marB="34293"/>
                </a:tc>
              </a:tr>
              <a:tr h="281961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ИТОГО/Доля</a:t>
                      </a:r>
                      <a:endParaRPr lang="ru-RU" sz="1400" b="1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47/87%</a:t>
                      </a:r>
                      <a:endParaRPr lang="ru-RU" sz="1400" b="1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1/2,1%</a:t>
                      </a:r>
                      <a:endParaRPr lang="ru-RU" sz="1400" b="1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14/29,8%</a:t>
                      </a:r>
                      <a:endParaRPr lang="ru-RU" sz="1400" b="1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26/55,3%</a:t>
                      </a:r>
                      <a:endParaRPr lang="ru-RU" sz="1400" b="1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6/12,8%</a:t>
                      </a:r>
                      <a:endParaRPr lang="ru-RU" sz="1400" b="1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3,8</a:t>
                      </a:r>
                      <a:endParaRPr lang="ru-RU" sz="1400" b="1" dirty="0"/>
                    </a:p>
                  </a:txBody>
                  <a:tcPr marL="68591" marR="68591" marT="34293" marB="34293"/>
                </a:tc>
              </a:tr>
              <a:tr h="281961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91" marR="68591" marT="34293" marB="3429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2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/>
              <a:t>Предложения:</a:t>
            </a:r>
          </a:p>
          <a:p>
            <a:r>
              <a:rPr lang="ru-RU" dirty="0" smtClean="0"/>
              <a:t>1. Провести анализ результатов тренировочных экзаменов.</a:t>
            </a:r>
          </a:p>
          <a:p>
            <a:r>
              <a:rPr lang="ru-RU" dirty="0" smtClean="0"/>
              <a:t>2. Рассмотреть вопрос о подготовке к ЕГЭ на совещаниях при директоре, педагогических советах, родительских собраниях.</a:t>
            </a:r>
          </a:p>
          <a:p>
            <a:r>
              <a:rPr lang="ru-RU" dirty="0" smtClean="0"/>
              <a:t>3. Составить план по повышению качества подготовки выпускников, предусмотрев в </a:t>
            </a:r>
            <a:r>
              <a:rPr lang="ru-RU" dirty="0" err="1" smtClean="0"/>
              <a:t>т.ч</a:t>
            </a:r>
            <a:r>
              <a:rPr lang="ru-RU" dirty="0" smtClean="0"/>
              <a:t>. индивидуальную работу с обучающимися, получившими низкие результаты и не участвующие в ТЕГЭ.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56414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560</Words>
  <Application>Microsoft Office PowerPoint</Application>
  <PresentationFormat>Широкоэкранный</PresentationFormat>
  <Paragraphs>246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Результаты ТЕГЭ по русскому языку в ноябре 2023 года</vt:lpstr>
      <vt:lpstr>Русский язык по ГО</vt:lpstr>
      <vt:lpstr>Лучшие результаты по Русскому языку</vt:lpstr>
      <vt:lpstr>Результаты ТЕГЭ по математике в ноябре 2023 года (профильный уровень)</vt:lpstr>
      <vt:lpstr>Математика профиль по ГО</vt:lpstr>
      <vt:lpstr>Лучшие результаты по математике (профиль)</vt:lpstr>
      <vt:lpstr>Результаты ТЕГЭ по математике в ноябре 2023 года (базовый уровень)</vt:lpstr>
      <vt:lpstr>продолжение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СамкоТИ</dc:creator>
  <cp:lastModifiedBy>СамкоТИ</cp:lastModifiedBy>
  <cp:revision>2</cp:revision>
  <dcterms:created xsi:type="dcterms:W3CDTF">2023-12-20T11:55:04Z</dcterms:created>
  <dcterms:modified xsi:type="dcterms:W3CDTF">2023-12-20T11:55:55Z</dcterms:modified>
</cp:coreProperties>
</file>