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67" r:id="rId3"/>
    <p:sldId id="268" r:id="rId4"/>
    <p:sldId id="269" r:id="rId5"/>
    <p:sldId id="270" r:id="rId6"/>
    <p:sldId id="271" r:id="rId7"/>
    <p:sldId id="280" r:id="rId8"/>
    <p:sldId id="281" r:id="rId9"/>
    <p:sldId id="272" r:id="rId10"/>
    <p:sldId id="277" r:id="rId11"/>
    <p:sldId id="278" r:id="rId12"/>
    <p:sldId id="282" r:id="rId13"/>
    <p:sldId id="275" r:id="rId14"/>
    <p:sldId id="276" r:id="rId15"/>
    <p:sldId id="279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B381D9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9103385045329507E-2"/>
          <c:y val="4.1715393282342812E-2"/>
          <c:w val="0.66360640857393161"/>
          <c:h val="0.8511009818190484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за  2014 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3.2921716823465104E-3"/>
                  <c:y val="0.12121127283925999"/>
                </c:manualLayout>
              </c:layout>
              <c:showVal val="1"/>
            </c:dLbl>
            <c:dLbl>
              <c:idx val="1"/>
              <c:layout>
                <c:manualLayout>
                  <c:x val="-1.6460858411732708E-3"/>
                  <c:y val="0.11582410515751543"/>
                </c:manualLayout>
              </c:layout>
              <c:showVal val="1"/>
            </c:dLbl>
            <c:dLbl>
              <c:idx val="2"/>
              <c:layout>
                <c:manualLayout>
                  <c:x val="-6.0355783607859422E-17"/>
                  <c:y val="0.1319856082027475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20</c:v>
                </c:pt>
                <c:pt idx="2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2015 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2921716823465104E-3"/>
                  <c:y val="0.11313052131664335"/>
                </c:manualLayout>
              </c:layout>
              <c:showVal val="1"/>
            </c:dLbl>
            <c:dLbl>
              <c:idx val="1"/>
              <c:layout>
                <c:manualLayout>
                  <c:x val="-1.6461067366578968E-3"/>
                  <c:y val="8.436656355455576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131305213166433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36</c:v>
                </c:pt>
                <c:pt idx="1">
                  <c:v>30</c:v>
                </c:pt>
                <c:pt idx="2">
                  <c:v>28</c:v>
                </c:pt>
              </c:numCache>
            </c:numRef>
          </c:val>
        </c:ser>
        <c:shape val="box"/>
        <c:axId val="48312704"/>
        <c:axId val="48314240"/>
        <c:axId val="0"/>
      </c:bar3DChart>
      <c:catAx>
        <c:axId val="483127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solidFill>
                  <a:schemeClr val="tx1"/>
                </a:solidFill>
              </a:defRPr>
            </a:pPr>
            <a:endParaRPr lang="ru-RU"/>
          </a:p>
        </c:txPr>
        <c:crossAx val="48314240"/>
        <c:crosses val="autoZero"/>
        <c:auto val="1"/>
        <c:lblAlgn val="ctr"/>
        <c:lblOffset val="100"/>
      </c:catAx>
      <c:valAx>
        <c:axId val="483142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4831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69575678040733"/>
          <c:y val="0.24969863142107454"/>
          <c:w val="0.22466830708661487"/>
          <c:h val="0.39396794150731518"/>
        </c:manualLayout>
      </c:layout>
      <c:txPr>
        <a:bodyPr/>
        <a:lstStyle/>
        <a:p>
          <a:pPr>
            <a:defRPr sz="1800" baseline="0">
              <a:solidFill>
                <a:srgbClr val="C0000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1301946631671035E-2"/>
          <c:y val="4.3681640204810461E-2"/>
          <c:w val="0.9034202755905516"/>
          <c:h val="0.4674142678886549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 2014 год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5.5555555555555558E-3"/>
                  <c:y val="1.176875868457621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7214072644482031E-4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8165843676320096E-3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0069693113681948E-4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ООШ №2</c:v>
                </c:pt>
                <c:pt idx="1">
                  <c:v>СОШ п. Уральский</c:v>
                </c:pt>
                <c:pt idx="2">
                  <c:v>НККК им. Атамана Ермака</c:v>
                </c:pt>
                <c:pt idx="3">
                  <c:v>Чайковская СОШ</c:v>
                </c:pt>
                <c:pt idx="4">
                  <c:v>ООШ №1</c:v>
                </c:pt>
                <c:pt idx="5">
                  <c:v>СКОШ г. Нытва</c:v>
                </c:pt>
                <c:pt idx="6">
                  <c:v>ОСОШ г.Нытва</c:v>
                </c:pt>
                <c:pt idx="7">
                  <c:v>СОШ г. Нытва</c:v>
                </c:pt>
                <c:pt idx="8">
                  <c:v>ООШ №89 ст. Григорьевская</c:v>
                </c:pt>
                <c:pt idx="9">
                  <c:v>Постаноговская ООШ</c:v>
                </c:pt>
                <c:pt idx="10">
                  <c:v>Гимназия</c:v>
                </c:pt>
                <c:pt idx="11">
                  <c:v>Григорьевская СОШ</c:v>
                </c:pt>
                <c:pt idx="12">
                  <c:v>Шерьинская-Базовая школа</c:v>
                </c:pt>
                <c:pt idx="13">
                  <c:v>Батуровская ООШ</c:v>
                </c:pt>
                <c:pt idx="14">
                  <c:v>Запольская ООШ</c:v>
                </c:pt>
                <c:pt idx="15">
                  <c:v>Мокинская ООШ</c:v>
                </c:pt>
                <c:pt idx="16">
                  <c:v>Сергинская ООШ</c:v>
                </c:pt>
                <c:pt idx="17">
                  <c:v>Чекменёвская ООШ</c:v>
                </c:pt>
                <c:pt idx="18">
                  <c:v>Воробьёвская Школа-сад</c:v>
                </c:pt>
                <c:pt idx="19">
                  <c:v>МБС(К)ОУ Школа-интернат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7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2015 год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3888888888889124E-3"/>
                  <c:y val="-2.5463766181770091E-3"/>
                </c:manualLayout>
              </c:layout>
              <c:showVal val="1"/>
            </c:dLbl>
            <c:dLbl>
              <c:idx val="1"/>
              <c:layout>
                <c:manualLayout>
                  <c:x val="2.7776684164479452E-3"/>
                  <c:y val="-1.2091285199519561E-3"/>
                </c:manualLayout>
              </c:layout>
              <c:showVal val="1"/>
            </c:dLbl>
            <c:dLbl>
              <c:idx val="2"/>
              <c:layout>
                <c:manualLayout>
                  <c:x val="4.1665573053368326E-3"/>
                  <c:y val="-2.9256194670581191E-3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ООШ №2</c:v>
                </c:pt>
                <c:pt idx="1">
                  <c:v>СОШ п. Уральский</c:v>
                </c:pt>
                <c:pt idx="2">
                  <c:v>НККК им. Атамана Ермака</c:v>
                </c:pt>
                <c:pt idx="3">
                  <c:v>Чайковская СОШ</c:v>
                </c:pt>
                <c:pt idx="4">
                  <c:v>ООШ №1</c:v>
                </c:pt>
                <c:pt idx="5">
                  <c:v>СКОШ г. Нытва</c:v>
                </c:pt>
                <c:pt idx="6">
                  <c:v>ОСОШ г.Нытва</c:v>
                </c:pt>
                <c:pt idx="7">
                  <c:v>СОШ г. Нытва</c:v>
                </c:pt>
                <c:pt idx="8">
                  <c:v>ООШ №89 ст. Григорьевская</c:v>
                </c:pt>
                <c:pt idx="9">
                  <c:v>Постаноговская ООШ</c:v>
                </c:pt>
                <c:pt idx="10">
                  <c:v>Гимназия</c:v>
                </c:pt>
                <c:pt idx="11">
                  <c:v>Григорьевская СОШ</c:v>
                </c:pt>
                <c:pt idx="12">
                  <c:v>Шерьинская-Базовая школа</c:v>
                </c:pt>
                <c:pt idx="13">
                  <c:v>Батуровская ООШ</c:v>
                </c:pt>
                <c:pt idx="14">
                  <c:v>Запольская ООШ</c:v>
                </c:pt>
                <c:pt idx="15">
                  <c:v>Мокинская ООШ</c:v>
                </c:pt>
                <c:pt idx="16">
                  <c:v>Сергинская ООШ</c:v>
                </c:pt>
                <c:pt idx="17">
                  <c:v>Чекменёвская ООШ</c:v>
                </c:pt>
                <c:pt idx="18">
                  <c:v>Воробьёвская Школа-сад</c:v>
                </c:pt>
                <c:pt idx="19">
                  <c:v>МБС(К)ОУ Школа-интернат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8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hape val="box"/>
        <c:axId val="61754752"/>
        <c:axId val="61760640"/>
        <c:axId val="0"/>
      </c:bar3DChart>
      <c:catAx>
        <c:axId val="61754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ru-RU"/>
          </a:p>
        </c:txPr>
        <c:crossAx val="61760640"/>
        <c:crosses val="autoZero"/>
        <c:auto val="1"/>
        <c:lblAlgn val="ctr"/>
        <c:lblOffset val="100"/>
      </c:catAx>
      <c:valAx>
        <c:axId val="61760640"/>
        <c:scaling>
          <c:orientation val="minMax"/>
        </c:scaling>
        <c:axPos val="l"/>
        <c:majorGridlines/>
        <c:numFmt formatCode="General" sourceLinked="1"/>
        <c:tickLblPos val="nextTo"/>
        <c:crossAx val="61754752"/>
        <c:crosses val="autoZero"/>
        <c:crossBetween val="between"/>
        <c:majorUnit val="1"/>
      </c:valAx>
    </c:plotArea>
    <c:legend>
      <c:legendPos val="b"/>
      <c:layout/>
      <c:txPr>
        <a:bodyPr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740015310586173E-2"/>
          <c:y val="5.5969561640615832E-2"/>
          <c:w val="0.88456758530183666"/>
          <c:h val="0.4931582246249073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2014 год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1.1111111111111125E-2"/>
                  <c:y val="4.0404040404040404E-3"/>
                </c:manualLayout>
              </c:layout>
              <c:showVal val="1"/>
            </c:dLbl>
            <c:dLbl>
              <c:idx val="1"/>
              <c:layout>
                <c:manualLayout>
                  <c:x val="2.7777777777778958E-3"/>
                  <c:y val="8.0808080808080808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4.0404040404040404E-3"/>
                </c:manualLayout>
              </c:layout>
              <c:showVal val="1"/>
            </c:dLbl>
            <c:dLbl>
              <c:idx val="3"/>
              <c:layout>
                <c:manualLayout>
                  <c:x val="-1.3888888888889254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2.0202020202020202E-3"/>
                </c:manualLayout>
              </c:layout>
              <c:showVal val="1"/>
            </c:dLbl>
            <c:dLbl>
              <c:idx val="5"/>
              <c:layout>
                <c:manualLayout>
                  <c:x val="1.3888888888889254E-3"/>
                  <c:y val="-2.0202020202020202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4.0404040404041193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4.0404040404040404E-3"/>
                </c:manualLayout>
              </c:layout>
              <c:showVal val="1"/>
            </c:dLbl>
            <c:dLbl>
              <c:idx val="8"/>
              <c:layout>
                <c:manualLayout>
                  <c:x val="-5.5555555555555558E-3"/>
                  <c:y val="-7.4928507070944504E-3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СОШ г. Нытва</c:v>
                </c:pt>
                <c:pt idx="1">
                  <c:v>ООШ №2</c:v>
                </c:pt>
                <c:pt idx="2">
                  <c:v>ООШ №1</c:v>
                </c:pt>
                <c:pt idx="3">
                  <c:v>МБОУ СКОШ г. Нытва</c:v>
                </c:pt>
                <c:pt idx="4">
                  <c:v>НККК им. Атамана Ермака</c:v>
                </c:pt>
                <c:pt idx="5">
                  <c:v>Чайковская СОШ</c:v>
                </c:pt>
                <c:pt idx="6">
                  <c:v>СОШ п. Уральский</c:v>
                </c:pt>
                <c:pt idx="7">
                  <c:v>МБС(К)ОУ школа-интернат</c:v>
                </c:pt>
                <c:pt idx="8">
                  <c:v>Шерьинская-Базовая школа</c:v>
                </c:pt>
                <c:pt idx="9">
                  <c:v>Батуровская ООШ</c:v>
                </c:pt>
                <c:pt idx="10">
                  <c:v>Постаноговская ООШ</c:v>
                </c:pt>
                <c:pt idx="11">
                  <c:v>Запольская ООШ</c:v>
                </c:pt>
                <c:pt idx="12">
                  <c:v>Чекменёвская ООШ</c:v>
                </c:pt>
                <c:pt idx="13">
                  <c:v>Гимназия</c:v>
                </c:pt>
                <c:pt idx="14">
                  <c:v>ООШ №89 ст. Григорьевская</c:v>
                </c:pt>
                <c:pt idx="15">
                  <c:v>Григорьевская СОШ</c:v>
                </c:pt>
                <c:pt idx="16">
                  <c:v>Мокинская ООШ</c:v>
                </c:pt>
                <c:pt idx="17">
                  <c:v>Сергинская ООШ</c:v>
                </c:pt>
                <c:pt idx="18">
                  <c:v>Воробьёвская Школа-сад</c:v>
                </c:pt>
                <c:pt idx="19">
                  <c:v>ОСОШ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9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2015 год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8.3333333333333367E-3"/>
                  <c:y val="4.0404040404040404E-3"/>
                </c:manualLayout>
              </c:layout>
              <c:showVal val="1"/>
            </c:dLbl>
            <c:dLbl>
              <c:idx val="1"/>
              <c:layout>
                <c:manualLayout>
                  <c:x val="9.7222222222222224E-3"/>
                  <c:y val="-2.0202020202020202E-3"/>
                </c:manualLayout>
              </c:layout>
              <c:showVal val="1"/>
            </c:dLbl>
            <c:dLbl>
              <c:idx val="2"/>
              <c:layout>
                <c:manualLayout>
                  <c:x val="4.1666666666666683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1111111111111125E-2"/>
                  <c:y val="-2.0202020202020202E-3"/>
                </c:manualLayout>
              </c:layout>
              <c:showVal val="1"/>
            </c:dLbl>
            <c:dLbl>
              <c:idx val="4"/>
              <c:layout>
                <c:manualLayout>
                  <c:x val="4.1665573053368326E-3"/>
                  <c:y val="8.0808080808080808E-3"/>
                </c:manualLayout>
              </c:layout>
              <c:showVal val="1"/>
            </c:dLbl>
            <c:dLbl>
              <c:idx val="5"/>
              <c:layout>
                <c:manualLayout>
                  <c:x val="5.5555555555555558E-3"/>
                  <c:y val="8.0808080808080808E-3"/>
                </c:manualLayout>
              </c:layout>
              <c:showVal val="1"/>
            </c:dLbl>
            <c:dLbl>
              <c:idx val="6"/>
              <c:layout>
                <c:manualLayout>
                  <c:x val="4.1666666666666683E-3"/>
                  <c:y val="8.0808080808080808E-3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СОШ г. Нытва</c:v>
                </c:pt>
                <c:pt idx="1">
                  <c:v>ООШ №2</c:v>
                </c:pt>
                <c:pt idx="2">
                  <c:v>ООШ №1</c:v>
                </c:pt>
                <c:pt idx="3">
                  <c:v>МБОУ СКОШ г. Нытва</c:v>
                </c:pt>
                <c:pt idx="4">
                  <c:v>НККК им. Атамана Ермака</c:v>
                </c:pt>
                <c:pt idx="5">
                  <c:v>Чайковская СОШ</c:v>
                </c:pt>
                <c:pt idx="6">
                  <c:v>СОШ п. Уральский</c:v>
                </c:pt>
                <c:pt idx="7">
                  <c:v>МБС(К)ОУ школа-интернат</c:v>
                </c:pt>
                <c:pt idx="8">
                  <c:v>Шерьинская-Базовая школа</c:v>
                </c:pt>
                <c:pt idx="9">
                  <c:v>Батуровская ООШ</c:v>
                </c:pt>
                <c:pt idx="10">
                  <c:v>Постаноговская ООШ</c:v>
                </c:pt>
                <c:pt idx="11">
                  <c:v>Запольская ООШ</c:v>
                </c:pt>
                <c:pt idx="12">
                  <c:v>Чекменёвская ООШ</c:v>
                </c:pt>
                <c:pt idx="13">
                  <c:v>Гимназия</c:v>
                </c:pt>
                <c:pt idx="14">
                  <c:v>ООШ №89 ст. Григорьевская</c:v>
                </c:pt>
                <c:pt idx="15">
                  <c:v>Григорьевская СОШ</c:v>
                </c:pt>
                <c:pt idx="16">
                  <c:v>Мокинская ООШ</c:v>
                </c:pt>
                <c:pt idx="17">
                  <c:v>Сергинская ООШ</c:v>
                </c:pt>
                <c:pt idx="18">
                  <c:v>Воробьёвская Школа-сад</c:v>
                </c:pt>
                <c:pt idx="19">
                  <c:v>ОСОШ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17</c:v>
                </c:pt>
                <c:pt idx="1">
                  <c:v>11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hape val="box"/>
        <c:axId val="70855296"/>
        <c:axId val="70877568"/>
        <c:axId val="0"/>
      </c:bar3DChart>
      <c:catAx>
        <c:axId val="70855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ru-RU"/>
          </a:p>
        </c:txPr>
        <c:crossAx val="70877568"/>
        <c:crosses val="autoZero"/>
        <c:auto val="1"/>
        <c:lblAlgn val="ctr"/>
        <c:lblOffset val="100"/>
      </c:catAx>
      <c:valAx>
        <c:axId val="70877568"/>
        <c:scaling>
          <c:orientation val="minMax"/>
        </c:scaling>
        <c:axPos val="l"/>
        <c:majorGridlines/>
        <c:numFmt formatCode="General" sourceLinked="1"/>
        <c:tickLblPos val="nextTo"/>
        <c:crossAx val="708552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084601924759407E-2"/>
          <c:y val="3.8147478186848265E-2"/>
          <c:w val="0.90498731408573929"/>
          <c:h val="0.499479200373926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 2014 год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2.7777777777778958E-3"/>
                  <c:y val="-2.0434228974707002E-3"/>
                </c:manualLayout>
              </c:layout>
              <c:showVal val="1"/>
            </c:dLbl>
            <c:dLbl>
              <c:idx val="1"/>
              <c:layout>
                <c:manualLayout>
                  <c:x val="1.3888888888889254E-3"/>
                  <c:y val="-1.021711448735346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0434228974707002E-3"/>
                </c:manualLayout>
              </c:layout>
              <c:showVal val="1"/>
            </c:dLbl>
            <c:dLbl>
              <c:idx val="3"/>
              <c:layout>
                <c:manualLayout>
                  <c:x val="4.1666666666666918E-3"/>
                  <c:y val="-2.0434452272413452E-3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-8.1736082331814747E-3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2.0434228974707002E-3"/>
                </c:manualLayout>
              </c:layout>
              <c:showVal val="1"/>
            </c:dLbl>
            <c:dLbl>
              <c:idx val="6"/>
              <c:layout>
                <c:manualLayout>
                  <c:x val="2.7777777777778507E-3"/>
                  <c:y val="1.625700503653283E-3"/>
                </c:manualLayout>
              </c:layout>
              <c:showVal val="1"/>
            </c:dLbl>
            <c:dLbl>
              <c:idx val="7"/>
              <c:layout>
                <c:manualLayout>
                  <c:x val="1.3887795275590621E-3"/>
                  <c:y val="6.130268692412311E-3"/>
                </c:manualLayout>
              </c:layout>
              <c:showVal val="1"/>
            </c:dLbl>
            <c:dLbl>
              <c:idx val="8"/>
              <c:layout>
                <c:manualLayout>
                  <c:x val="4.1665573053368838E-3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ООШ №2</c:v>
                </c:pt>
                <c:pt idx="1">
                  <c:v>СОШ г. Нытва</c:v>
                </c:pt>
                <c:pt idx="2">
                  <c:v>НККК им. Атамана Ермака</c:v>
                </c:pt>
                <c:pt idx="3">
                  <c:v>Уральская СОШ</c:v>
                </c:pt>
                <c:pt idx="4">
                  <c:v>МБОУ СКОШ г. Нытва</c:v>
                </c:pt>
                <c:pt idx="5">
                  <c:v>Чайковская СОШ</c:v>
                </c:pt>
                <c:pt idx="6">
                  <c:v>ООШ №1</c:v>
                </c:pt>
                <c:pt idx="7">
                  <c:v>ОСОШ</c:v>
                </c:pt>
                <c:pt idx="8">
                  <c:v>Григорьевская СОШ</c:v>
                </c:pt>
                <c:pt idx="9">
                  <c:v>МБС(К)ОУ Школа-интернат</c:v>
                </c:pt>
                <c:pt idx="10">
                  <c:v>Мокинская ООШ</c:v>
                </c:pt>
                <c:pt idx="11">
                  <c:v>ООШ №89 ст. Григорьевская</c:v>
                </c:pt>
                <c:pt idx="12">
                  <c:v>Гимназия</c:v>
                </c:pt>
                <c:pt idx="13">
                  <c:v>Шерьинская-Базовая школа</c:v>
                </c:pt>
                <c:pt idx="14">
                  <c:v>Батуровская ООШ</c:v>
                </c:pt>
                <c:pt idx="15">
                  <c:v>Запольская ООШ</c:v>
                </c:pt>
                <c:pt idx="16">
                  <c:v>Сергинская ООШ</c:v>
                </c:pt>
                <c:pt idx="17">
                  <c:v>Постаноговская ООШ</c:v>
                </c:pt>
                <c:pt idx="18">
                  <c:v>Чекменёвская ООШ</c:v>
                </c:pt>
                <c:pt idx="19">
                  <c:v>Воробьёвская Школа-сад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2015 год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"/>
                  <c:y val="-6.130268692412311E-3"/>
                </c:manualLayout>
              </c:layout>
              <c:showVal val="1"/>
            </c:dLbl>
            <c:dLbl>
              <c:idx val="1"/>
              <c:layout>
                <c:manualLayout>
                  <c:x val="2.7777777777778863E-3"/>
                  <c:y val="-5.8312612239260903E-3"/>
                </c:manualLayout>
              </c:layout>
              <c:showVal val="1"/>
            </c:dLbl>
            <c:dLbl>
              <c:idx val="2"/>
              <c:layout>
                <c:manualLayout>
                  <c:x val="2.7777777777778958E-3"/>
                  <c:y val="-4.0870066943822034E-3"/>
                </c:manualLayout>
              </c:layout>
              <c:showVal val="1"/>
            </c:dLbl>
            <c:dLbl>
              <c:idx val="3"/>
              <c:layout>
                <c:manualLayout>
                  <c:x val="1.3888888888889254E-3"/>
                  <c:y val="-4.0870066943822034E-3"/>
                </c:manualLayout>
              </c:layout>
              <c:showVal val="1"/>
            </c:dLbl>
            <c:dLbl>
              <c:idx val="4"/>
              <c:layout>
                <c:manualLayout>
                  <c:x val="8.3333333333333367E-3"/>
                  <c:y val="6.4294101395221282E-3"/>
                </c:manualLayout>
              </c:layout>
              <c:showVal val="1"/>
            </c:dLbl>
            <c:dLbl>
              <c:idx val="5"/>
              <c:layout>
                <c:manualLayout>
                  <c:x val="2.7777777777778958E-3"/>
                  <c:y val="4.0868457949415401E-3"/>
                </c:manualLayout>
              </c:layout>
              <c:showVal val="1"/>
            </c:dLbl>
            <c:dLbl>
              <c:idx val="6"/>
              <c:layout>
                <c:manualLayout>
                  <c:x val="8.3333333333334026E-3"/>
                  <c:y val="-4.0868457949415401E-3"/>
                </c:manualLayout>
              </c:layout>
              <c:showVal val="1"/>
            </c:dLbl>
            <c:dLbl>
              <c:idx val="7"/>
              <c:layout>
                <c:manualLayout>
                  <c:x val="8.3333333333333367E-3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1.3888888888889698E-3"/>
                  <c:y val="6.4294101395221282E-3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ООШ №2</c:v>
                </c:pt>
                <c:pt idx="1">
                  <c:v>СОШ г. Нытва</c:v>
                </c:pt>
                <c:pt idx="2">
                  <c:v>НККК им. Атамана Ермака</c:v>
                </c:pt>
                <c:pt idx="3">
                  <c:v>Уральская СОШ</c:v>
                </c:pt>
                <c:pt idx="4">
                  <c:v>МБОУ СКОШ г. Нытва</c:v>
                </c:pt>
                <c:pt idx="5">
                  <c:v>Чайковская СОШ</c:v>
                </c:pt>
                <c:pt idx="6">
                  <c:v>ООШ №1</c:v>
                </c:pt>
                <c:pt idx="7">
                  <c:v>ОСОШ</c:v>
                </c:pt>
                <c:pt idx="8">
                  <c:v>Григорьевская СОШ</c:v>
                </c:pt>
                <c:pt idx="9">
                  <c:v>МБС(К)ОУ Школа-интернат</c:v>
                </c:pt>
                <c:pt idx="10">
                  <c:v>Мокинская ООШ</c:v>
                </c:pt>
                <c:pt idx="11">
                  <c:v>ООШ №89 ст. Григорьевская</c:v>
                </c:pt>
                <c:pt idx="12">
                  <c:v>Гимназия</c:v>
                </c:pt>
                <c:pt idx="13">
                  <c:v>Шерьинская-Базовая школа</c:v>
                </c:pt>
                <c:pt idx="14">
                  <c:v>Батуровская ООШ</c:v>
                </c:pt>
                <c:pt idx="15">
                  <c:v>Запольская ООШ</c:v>
                </c:pt>
                <c:pt idx="16">
                  <c:v>Сергинская ООШ</c:v>
                </c:pt>
                <c:pt idx="17">
                  <c:v>Постаноговская ООШ</c:v>
                </c:pt>
                <c:pt idx="18">
                  <c:v>Чекменёвская ООШ</c:v>
                </c:pt>
                <c:pt idx="19">
                  <c:v>Воробьёвская Школа-сад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8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hape val="box"/>
        <c:axId val="70820992"/>
        <c:axId val="70822528"/>
        <c:axId val="0"/>
      </c:bar3DChart>
      <c:catAx>
        <c:axId val="70820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solidFill>
                  <a:schemeClr val="tx1"/>
                </a:solidFill>
              </a:defRPr>
            </a:pPr>
            <a:endParaRPr lang="ru-RU"/>
          </a:p>
        </c:txPr>
        <c:crossAx val="70822528"/>
        <c:crosses val="autoZero"/>
        <c:auto val="1"/>
        <c:lblAlgn val="ctr"/>
        <c:lblOffset val="100"/>
      </c:catAx>
      <c:valAx>
        <c:axId val="70822528"/>
        <c:scaling>
          <c:orientation val="minMax"/>
        </c:scaling>
        <c:axPos val="l"/>
        <c:majorGridlines/>
        <c:numFmt formatCode="General" sourceLinked="1"/>
        <c:tickLblPos val="nextTo"/>
        <c:crossAx val="70820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362630953182145"/>
          <c:y val="0.94312956657445524"/>
          <c:w val="0.58217040177670065"/>
          <c:h val="5.6870433425551536E-2"/>
        </c:manualLayout>
      </c:layout>
      <c:txPr>
        <a:bodyPr/>
        <a:lstStyle/>
        <a:p>
          <a:pPr>
            <a:defRPr sz="1600"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08634-7055-4F90-8FE9-9E53E6E7997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52B44-C78D-4830-90A0-648126F4B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044A7-3B8F-4F4C-9148-D5D0CFB8BB9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784E9-2CE2-41CF-BB8B-42F0409DA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044A7-3B8F-4F4C-9148-D5D0CFB8BB9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784E9-2CE2-41CF-BB8B-42F0409DA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044A7-3B8F-4F4C-9148-D5D0CFB8BB9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784E9-2CE2-41CF-BB8B-42F0409DA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-roditel.ru/" TargetMode="External"/><Relationship Id="rId2" Type="http://schemas.openxmlformats.org/officeDocument/2006/relationships/hyperlink" Target="http://www.cipv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880" cy="4038600"/>
          </a:xfrm>
        </p:spPr>
        <p:txBody>
          <a:bodyPr anchor="ctr">
            <a:normAutofit/>
          </a:bodyPr>
          <a:lstStyle/>
          <a:p>
            <a:pPr algn="ctr"/>
            <a:r>
              <a:rPr lang="ru-RU" sz="3900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Анализ  правонарушений несовершеннолетних образовательных организаций </a:t>
            </a:r>
            <a:br>
              <a:rPr lang="ru-RU" sz="3900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900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за 2015 год.</a:t>
            </a:r>
            <a:endParaRPr lang="ru-RU" sz="3900" dirty="0">
              <a:solidFill>
                <a:srgbClr val="002060"/>
              </a:solidFill>
              <a:effectLst>
                <a:innerShdw blurRad="38100">
                  <a:schemeClr val="tx1">
                    <a:lumMod val="85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601980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ОППС</a:t>
            </a:r>
            <a:r>
              <a:rPr lang="ru-RU" sz="2400" b="1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441960"/>
          <a:ext cx="9144002" cy="641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614"/>
                <a:gridCol w="1450428"/>
                <a:gridCol w="1450428"/>
                <a:gridCol w="1450428"/>
                <a:gridCol w="1576552"/>
                <a:gridCol w="1576552"/>
              </a:tblGrid>
              <a:tr h="3047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 НАЧАЛО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с. Сергино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Уральская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Сроки подачи информации о посещении детьми занятий</a:t>
            </a:r>
            <a:endParaRPr lang="ru-RU" sz="2000" b="1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228604"/>
          <a:ext cx="9144000" cy="662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/>
                <a:gridCol w="1447800"/>
                <a:gridCol w="1447800"/>
                <a:gridCol w="1371600"/>
                <a:gridCol w="1524000"/>
                <a:gridCol w="1447801"/>
              </a:tblGrid>
              <a:tr h="15239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не обучающихся / по неуважительным причинам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57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НАЧАЛО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191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715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191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715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715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с. Сергино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Уральская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/ 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/ 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/ 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/ 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/ 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/ 11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0061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 / 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/ 12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/ 13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/ 22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/ 24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Анализ  посещаемости детьми занятий</a:t>
            </a:r>
            <a:endParaRPr lang="ru-RU" sz="2000" b="1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183880" cy="2438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Основные замечания по ведению мониторинга детей группы риска социально опасного положения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cs typeface="Times New Roman" pitchFamily="18" charset="0"/>
              </a:rPr>
              <a:t>Мониторинг группы риска за 2015 год</a:t>
            </a:r>
            <a:endParaRPr lang="ru-RU" sz="2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0" y="533400"/>
          <a:ext cx="9144000" cy="609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1905000"/>
                <a:gridCol w="1676400"/>
                <a:gridCol w="1752600"/>
                <a:gridCol w="1752600"/>
                <a:gridCol w="1600200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п. Уральский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 + 07.04.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 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 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 - Базовая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28.12.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 ООШ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 школа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Интернат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17.06.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" y="152400"/>
          <a:ext cx="9144000" cy="641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754734"/>
                <a:gridCol w="1560001"/>
                <a:gridCol w="909474"/>
                <a:gridCol w="909474"/>
                <a:gridCol w="909474"/>
                <a:gridCol w="1008784"/>
                <a:gridCol w="885952"/>
                <a:gridCol w="682107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 Pro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Ежеквартальный мониторинг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Рейтинг школ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Случаи  суицида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Случаи насилия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Неприступившие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КДНиЗП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 и СОП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Уральская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</a:t>
                      </a:r>
                    </a:p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с. Сергино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0"/>
          <a:ext cx="9144001" cy="68008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1200"/>
                <a:gridCol w="1371600"/>
                <a:gridCol w="1295400"/>
                <a:gridCol w="1371600"/>
                <a:gridCol w="1371600"/>
                <a:gridCol w="1752601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К-во ГР 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К-во ГР 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К-во ГР 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К-во ГР 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/ рост , %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9,5%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12,5%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↓ 6,5%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Уральская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33,3%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20%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14,3%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14,3%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↓ 33,3%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66,7%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50%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↓ 20%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100%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90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</a:t>
                      </a:r>
                    </a:p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с. Сергино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↓ 33,3%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20%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9358"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smtClean="0"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↑ 8,5%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495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Письмо Министерства образования и науки Пермского края № СЭД-26-01-21-2060 от 10.12.2015г. «О направлении информации»;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Письмо Управления образования № 1202-08 от 29.12.2015г. «О представлении предложений»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686800" cy="685800"/>
          </a:xfrm>
        </p:spPr>
        <p:txBody>
          <a:bodyPr anchor="ctr">
            <a:no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effectLst/>
              </a:rPr>
              <a:t>Федеральный закон от 28 декабря 2013 года № 442-ФЗ «Об основах социального обслуживания граждан Российской Федерации»</a:t>
            </a:r>
            <a:endParaRPr lang="ru-RU" sz="1600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609600"/>
            <a:ext cx="9144000" cy="6248400"/>
          </a:xfrm>
          <a:prstGeom prst="rect">
            <a:avLst/>
          </a:prstGeom>
        </p:spPr>
        <p:txBody>
          <a:bodyPr vert="horz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+mj-lt"/>
                <a:ea typeface="+mj-ea"/>
                <a:cs typeface="+mj-cs"/>
              </a:rPr>
              <a:t>Ст. 15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Гражданин признаётся нуждающимся в социальном обслуживании в случае, если существуют следующие обстоятельства, которые ухудшают или могут ухудшить условия его жизнедеятельности: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Полная или частичная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 утрата способности либо возможности осуществлять самообслуживание, самостоятельно передвигаться, обеспечивать основные жизненные потребности в силу заболевания, травмы, возраста или наличия инвалидности;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1600" b="1" baseline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Наличие в семье инвалида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или инвалидов, в т.ч. ребёнка-инвалида или детей-инвалидов, нуждающихся в постоянном уходе;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Наличие ребёнка или детей (в т.ч. находящихся под опекой, попечительством), испытывающих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трудности в социальной адаптации;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Отсутствие возможности обеспечения ухода (в т.ч. временного) за инвалидом, ребёнком, детьми, а также отсутствие попечения над ними;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Наличие внутрисемейного конфликта, в том числе с лицами с наркотической или алкогольной зависимостью, лицами, имеющими пристрастие к азартным играм, лицами, страдающими психическими расстройствами, наличие насилия в семье;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Отсутствие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 определённого места жительства, в т.ч.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 лица, не достигшего возраста 23х лет и завершившего пребывание в организации для детей-сирот и детей, оставшихся без попечения родителей;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1600" b="1" baseline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Отсутствие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работы или средств к существованию;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Наличие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 иных обстоятельств, которые нормативными правовыми актами субъекта РФ признаны ухудшающими или способными ухудшить условия жизнедеятельности граждан.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8600" y="45720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Федеральный закон от 28 декабря 2013 года № 442-ФЗ «Об основах социального обслуживания граждан Российской Федерации»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52400" y="1676400"/>
            <a:ext cx="8763000" cy="2667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Ст. 15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2. Уполномоченный орган субъекта РФ принимает решение о признании гражданина нуждающимся в социальном обслуживании либо об отказе в социальном обслуживании в течение 5 рабочих дней с даты подачи заявления. О принятом решении заявитель информируется в письменной или электронной форме. Решение об оказании срочных социальных услуг принимается немедленно.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Решение об отказе в социальном обслуживании может быть обжаловано в судебном порядке.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8600" y="152400"/>
            <a:ext cx="86868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Постановление КДНиЗП ПК от 22.09.2009г. № 5/4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«О Механизме учета несовершеннолетних из категории не учащихся и не работающих и дальнейшего их устройства»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ВНЕСЕНИЯ ПРЕДЛОЖЕНИЙ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8600" y="1143000"/>
            <a:ext cx="8686800" cy="55626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Подлежат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учету по категории «не учащиеся и не работающие» несовершеннолетние в соответствии со следующими критериями: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b="1" baseline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1.1. несовершеннолетние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в возрасте 7 – 8 лет, подлежащие обязательному обучению в образовательных учреждениях, не поступившие в образовательные учреждения (по информации органов управления образованием, органов здравоохранения, органов опеки и попечительства);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1.2.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несовершеннолетние в возрасте 7 – 17 лет, отчисленные из образовательных учреждений, в т.ч.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из учреждений начального профессионального образования (НПО), не получившие общего образования, и, в течение месяца после отчисления, не устроенные в образовательные учреждения (по информации органов образования);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1.3.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не трудоустроенные выпускники специальных (коррекционных) образовательных учреждений (по информации органов управления образованием);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b="1" baseline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1.4. несовершеннолетние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возрасте до 17 лет, вернувшиеся из специальных учебно-воспитательных учреждений закрытого типа, воспитательной колонии, не получившие общего образования и, в течение месяца после возвращения, не зачисленные в образовательное учреждение (по информации куратора семьи, находящейся в социально опасном положении).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rgbClr val="C00000"/>
                </a:solidFill>
                <a:effectLst/>
              </a:rPr>
              <a:t>Анализ правонарушений среди несовершеннолетних за 2015 год.</a:t>
            </a:r>
            <a:endParaRPr lang="ru-RU" sz="26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5334000"/>
            <a:ext cx="6934200" cy="1371600"/>
          </a:xfrm>
        </p:spPr>
        <p:txBody>
          <a:bodyPr anchor="ctr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Преступления – рост на </a:t>
            </a:r>
            <a:r>
              <a:rPr lang="ru-RU" dirty="0" smtClean="0">
                <a:solidFill>
                  <a:srgbClr val="C00000"/>
                </a:solidFill>
              </a:rPr>
              <a:t>11,1%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ООД – рост на </a:t>
            </a:r>
            <a:r>
              <a:rPr lang="ru-RU" dirty="0" smtClean="0">
                <a:solidFill>
                  <a:srgbClr val="C00000"/>
                </a:solidFill>
              </a:rPr>
              <a:t>33,3%</a:t>
            </a:r>
            <a:endParaRPr lang="ru-RU" dirty="0" smtClean="0">
              <a:solidFill>
                <a:srgbClr val="FF0000"/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Административные правонарушения –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снижение на </a:t>
            </a:r>
            <a:r>
              <a:rPr lang="ru-RU" dirty="0" smtClean="0">
                <a:solidFill>
                  <a:srgbClr val="C00000"/>
                </a:solidFill>
              </a:rPr>
              <a:t>17,6%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8382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8600" y="0"/>
            <a:ext cx="86868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Постановление КДНиЗП ПК от 22.09.2009г. № 5/4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«О Механизме учета несовершеннолетних из категории не учащихся и не работающих и дальнейшего их устройства»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ВНЕСЕНИЯ ПРЕДЛОЖЕНИЙ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8600" y="1066800"/>
            <a:ext cx="8686800" cy="55626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Муниципальные органы управления образованием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учреждения здравоохранения, территориальные органы Министерства социального развития Пермского края, органы внутренних дел и другие субъекты профилактики </a:t>
            </a: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выявлении не учащихся и не работающих несовершеннолетних</a:t>
            </a:r>
            <a:r>
              <a:rPr kumimoji="0" lang="ru-RU" sz="15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5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течение 7 дней со дня выявления</a:t>
            </a:r>
            <a:r>
              <a:rPr kumimoji="0" lang="ru-RU" sz="15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направляют письменную </a:t>
            </a:r>
            <a:r>
              <a:rPr lang="ru-RU" sz="15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информацию в муниципальные КДНиЗП</a:t>
            </a:r>
            <a:r>
              <a:rPr lang="ru-RU" sz="15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 этой целью: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Органы управления образованием и образовательные учреждения </a:t>
            </a:r>
            <a:r>
              <a:rPr lang="ru-RU" sz="15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представляют сведения: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 выпускниках образовательных учреждений, в т.ч. специальных (коррекционных) образовательных учреждений, не получивших общего образования и не продолживших образование по другой форме, и (или) не трудоустроенных ежегодно в срок до 01 октября;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 отчисленных несовершеннолетних из общеобразовательных учреждений, не получивших общего образования и не продолживших образование по другой форме, и (или) не трудоустроенных в течение 1 месяца с момента отчисления.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Кураторы семей и детей, находящихся в социально опасном положении (СОП)</a:t>
            </a:r>
            <a:r>
              <a:rPr lang="ru-RU" sz="15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представляют сведения: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 несовершеннолетних, вернувшихся из воспитательных колоний, специальных учебно-воспитательных учреждений закрытого типа: не приступивших к занятиям в образовательном учреждении и (или) не трудоустроенных в срок до 1 месяца с момента возвращения;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 несовершеннолетних, находящихся в СОП, не посещающих образовательные учреждения и не трудоустроенных.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8600" y="533400"/>
            <a:ext cx="86868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Постановление КДНиЗП ПК от 22.09.2009г. № 5/4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«О Механизме учета несовершеннолетних из категории не учащихся и не работающих и дальнейшего их устройства»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ВНЕСЕНИЯ ПРЕДЛОЖЕНИЙ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8600" y="2590800"/>
            <a:ext cx="8686800" cy="2057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В целях устройства несовершеннолетних из категории не учащихся и не работающих муниципальные КДНиЗП: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Совместно с </a:t>
            </a:r>
            <a:r>
              <a:rPr lang="ru-RU" sz="16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органами управления образованием и образовательные учреждения 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принимают меры по устройству несовершеннолетнего в образовательное учреждение различного вида и типа (вечернюю сменную школу, специальное учебно-воспитательное учреждение открытого типа, профессиональное училище и т.п.)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Преступления</a:t>
            </a:r>
            <a:endParaRPr lang="ru-RU" sz="36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33400" y="533400"/>
            <a:ext cx="8001000" cy="914400"/>
          </a:xfrm>
        </p:spPr>
        <p:txBody>
          <a:bodyPr anchor="ctr"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Преступления совершены </a:t>
            </a:r>
            <a:r>
              <a:rPr lang="ru-RU" sz="1800" dirty="0" smtClean="0">
                <a:solidFill>
                  <a:srgbClr val="C00000"/>
                </a:solidFill>
              </a:rPr>
              <a:t>30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аппг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rgbClr val="C00000"/>
                </a:solidFill>
              </a:rPr>
              <a:t>22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sz="1800" dirty="0" smtClean="0">
                <a:solidFill>
                  <a:schemeClr val="tx1"/>
                </a:solidFill>
              </a:rPr>
              <a:t>обучающимися школ Нытвенского района.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Рост на </a:t>
            </a:r>
            <a:r>
              <a:rPr lang="ru-RU" sz="1800" dirty="0" smtClean="0">
                <a:solidFill>
                  <a:srgbClr val="C00000"/>
                </a:solidFill>
              </a:rPr>
              <a:t>26,7%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3716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Общественно опасные деяния</a:t>
            </a:r>
            <a:endParaRPr lang="ru-RU" sz="3600" b="1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685800"/>
            <a:ext cx="8229600" cy="83820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marL="342900" indent="-342900">
              <a:buClr>
                <a:schemeClr val="accent1"/>
              </a:buClr>
              <a:buSzPct val="70000"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Общественно опасные деяния совершены </a:t>
            </a:r>
            <a:r>
              <a:rPr lang="ru-RU" dirty="0" smtClean="0">
                <a:solidFill>
                  <a:srgbClr val="C00000"/>
                </a:solidFill>
              </a:rPr>
              <a:t>49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аппг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  <a:r>
              <a:rPr lang="ru-RU" dirty="0" smtClean="0">
                <a:solidFill>
                  <a:srgbClr val="C00000"/>
                </a:solidFill>
              </a:rPr>
              <a:t>33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обучающимися, не достигшими 14-летнего возраста</a:t>
            </a:r>
            <a:r>
              <a:rPr lang="ru-RU" dirty="0" smtClean="0"/>
              <a:t>. </a:t>
            </a:r>
          </a:p>
          <a:p>
            <a:pPr marL="342900" indent="-342900">
              <a:buClr>
                <a:schemeClr val="accent1"/>
              </a:buClr>
              <a:buSzPct val="70000"/>
              <a:defRPr/>
            </a:pPr>
            <a:r>
              <a:rPr lang="ru-RU" dirty="0" smtClean="0"/>
              <a:t>Рост на </a:t>
            </a:r>
            <a:r>
              <a:rPr lang="ru-RU" dirty="0" smtClean="0">
                <a:solidFill>
                  <a:srgbClr val="C00000"/>
                </a:solidFill>
              </a:rPr>
              <a:t>32,7%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Административные правонарушения</a:t>
            </a:r>
            <a:endParaRPr lang="ru-RU" sz="3600" b="1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3716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0" y="609600"/>
            <a:ext cx="9144000" cy="65248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42900" lvl="0" indent="-342900">
              <a:buClr>
                <a:schemeClr val="accent1"/>
              </a:buClr>
              <a:buSzPct val="70000"/>
            </a:pPr>
            <a:r>
              <a:rPr lang="ru-RU" dirty="0" smtClean="0"/>
              <a:t>Совершено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28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аппг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C00000"/>
                </a:solidFill>
              </a:rPr>
              <a:t>34</a:t>
            </a:r>
            <a:r>
              <a:rPr lang="ru-RU" dirty="0" smtClean="0"/>
              <a:t>) административных правонарушений. 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Снижение количества административных правонарушений </a:t>
            </a:r>
            <a:r>
              <a:rPr lang="ru-RU" dirty="0" smtClean="0"/>
              <a:t>на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17,9%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/>
              </a:rPr>
              <a:t>Рейтинг ОО по правонарушениям за 2015 год</a:t>
            </a:r>
            <a:endParaRPr lang="ru-RU" sz="1600" b="1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80997"/>
          <a:ext cx="9144000" cy="6476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62"/>
                <a:gridCol w="2152838"/>
                <a:gridCol w="2010897"/>
                <a:gridCol w="2228950"/>
                <a:gridCol w="2313353"/>
              </a:tblGrid>
              <a:tr h="646767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п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реступления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ООД (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Административные правонарушения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baseline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 школа-сад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 ООШ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Запольская ООШ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Чекменёвская ООШ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Шерьинская – Базовая школа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(3)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Школа-интернат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г. Нытва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(3)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 (9)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(6)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(4)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(2)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(4)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(7)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 (5)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(9)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п. Уральский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(2)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МБОУ С(К)ОШ г. Нытва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771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НККК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(3)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(4)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86227"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(22)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49(33)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(34)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83880" cy="3810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Организация правового просвещения, распространения информации о правах ребёнка и профилактика правонарушений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33400" y="533400"/>
            <a:ext cx="8183563" cy="5511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 Сайт </a:t>
            </a:r>
            <a:r>
              <a:rPr lang="en-US" sz="2000" dirty="0" smtClean="0">
                <a:solidFill>
                  <a:srgbClr val="002060"/>
                </a:solidFill>
                <a:hlinkClick r:id="rId2"/>
              </a:rPr>
              <a:t>www.cipv.ru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, страница «Твоё право»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7 разделов: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Методические материалы для специалистов,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Методические материалы для родителей,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Информационные материалы для детей,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Мероприятия,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Официальные документы,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Советуем прочитать,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Полезные ссылки, горячие линии 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Правовой справочник «Подросток и закон»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 Сайт 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www.ya-roditel.ru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, портал «Я – родитель»: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 раздел «Имею право!»,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цикл передач «Правовой четверг»,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рубрика «Консультации юриста» - в режиме онлайн,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раздел «Моя новая семья»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7800"/>
            <a:ext cx="9144000" cy="3200400"/>
          </a:xfrm>
        </p:spPr>
        <p:txBody>
          <a:bodyPr anchor="ctr"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 итогах посещаемости занятий обучающимися за 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 полугодие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2015 – 2016 учебного года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8472</TotalTime>
  <Words>2530</Words>
  <Application>Microsoft Office PowerPoint</Application>
  <PresentationFormat>Экран (4:3)</PresentationFormat>
  <Paragraphs>919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Анализ  правонарушений несовершеннолетних образовательных организаций  за 2015 год.</vt:lpstr>
      <vt:lpstr>Анализ правонарушений среди несовершеннолетних за 2015 год.</vt:lpstr>
      <vt:lpstr>Преступления</vt:lpstr>
      <vt:lpstr>Общественно опасные деяния</vt:lpstr>
      <vt:lpstr>Административные правонарушения</vt:lpstr>
      <vt:lpstr>Рейтинг ОО по правонарушениям за 2015 год</vt:lpstr>
      <vt:lpstr>Организация правового просвещения, распространения информации о правах ребёнка и профилактика правонарушений</vt:lpstr>
      <vt:lpstr>Слайд 8</vt:lpstr>
      <vt:lpstr>Об итогах посещаемости занятий обучающимися за I полугодие  2015 – 2016 учебного года</vt:lpstr>
      <vt:lpstr>Сроки подачи информации о посещении детьми занятий</vt:lpstr>
      <vt:lpstr>Анализ  посещаемости детьми занятий</vt:lpstr>
      <vt:lpstr>Основные замечания по ведению мониторинга детей группы риска социально опасного положения</vt:lpstr>
      <vt:lpstr>Мониторинг группы риска за 2015 год</vt:lpstr>
      <vt:lpstr>Слайд 14</vt:lpstr>
      <vt:lpstr>Слайд 15</vt:lpstr>
      <vt:lpstr>Письмо Министерства образования и науки Пермского края № СЭД-26-01-21-2060 от 10.12.2015г. «О направлении информации»;  Письмо Управления образования № 1202-08 от 29.12.2015г. «О представлении предложений»</vt:lpstr>
      <vt:lpstr>Федеральный закон от 28 декабря 2013 года № 442-ФЗ «Об основах социального обслуживания граждан Российской Федерации»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краевого проекта  по профилактике правонарушений среди несовершеннолетних.  Итоги 2012 года.</dc:title>
  <cp:lastModifiedBy>--</cp:lastModifiedBy>
  <cp:revision>652</cp:revision>
  <dcterms:modified xsi:type="dcterms:W3CDTF">2016-01-21T13:29:08Z</dcterms:modified>
</cp:coreProperties>
</file>