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B381D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9103385045329493E-2"/>
          <c:y val="4.1715393282342812E-2"/>
          <c:w val="0.66360640857393138"/>
          <c:h val="0.8511009818190484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за  8 месяцев 2014 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3.29217168234651E-3"/>
                  <c:y val="0.12121127283925995"/>
                </c:manualLayout>
              </c:layout>
              <c:showVal val="1"/>
            </c:dLbl>
            <c:dLbl>
              <c:idx val="1"/>
              <c:layout>
                <c:manualLayout>
                  <c:x val="-1.6460858411732698E-3"/>
                  <c:y val="0.11582410515751541"/>
                </c:manualLayout>
              </c:layout>
              <c:showVal val="1"/>
            </c:dLbl>
            <c:dLbl>
              <c:idx val="2"/>
              <c:layout>
                <c:manualLayout>
                  <c:x val="-6.0355783607859372E-17"/>
                  <c:y val="0.13198560820274755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15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8 месяцев 2015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29217168234651E-3"/>
                  <c:y val="0.11313052131664335"/>
                </c:manualLayout>
              </c:layout>
              <c:showVal val="1"/>
            </c:dLbl>
            <c:dLbl>
              <c:idx val="1"/>
              <c:layout>
                <c:manualLayout>
                  <c:x val="-1.6461067366578964E-3"/>
                  <c:y val="8.436656355455576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313052131664335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18</c:v>
                </c:pt>
                <c:pt idx="2">
                  <c:v>16</c:v>
                </c:pt>
              </c:numCache>
            </c:numRef>
          </c:val>
        </c:ser>
        <c:shape val="box"/>
        <c:axId val="70022656"/>
        <c:axId val="70024192"/>
        <c:axId val="0"/>
      </c:bar3DChart>
      <c:catAx>
        <c:axId val="7002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  <c:crossAx val="70024192"/>
        <c:crosses val="autoZero"/>
        <c:auto val="1"/>
        <c:lblAlgn val="ctr"/>
        <c:lblOffset val="100"/>
      </c:catAx>
      <c:valAx>
        <c:axId val="70024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7002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6957567804071"/>
          <c:y val="0.24969863142107451"/>
          <c:w val="0.22466830708661487"/>
          <c:h val="0.39396794150731512"/>
        </c:manualLayout>
      </c:layout>
      <c:txPr>
        <a:bodyPr/>
        <a:lstStyle/>
        <a:p>
          <a:pPr>
            <a:defRPr sz="1800" baseline="0">
              <a:solidFill>
                <a:srgbClr val="FF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1301946631671035E-2"/>
          <c:y val="4.3681640204810461E-2"/>
          <c:w val="0.9034202755905516"/>
          <c:h val="0.4674142678886548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 8 месяцев 2014 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2.7777777777778507E-3"/>
                  <c:y val="5.343542862226967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7214072644482031E-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8165843676320096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0069693113681948E-4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НККК им. Атамана Ермака</c:v>
                </c:pt>
                <c:pt idx="2">
                  <c:v>СОШ п. Уральский</c:v>
                </c:pt>
                <c:pt idx="3">
                  <c:v>Чайковская СОШ</c:v>
                </c:pt>
                <c:pt idx="4">
                  <c:v>ОСОШ г.Нытва</c:v>
                </c:pt>
                <c:pt idx="5">
                  <c:v>ООШ №89 ст. Григорьевская</c:v>
                </c:pt>
                <c:pt idx="6">
                  <c:v>Постаноговская СОШ</c:v>
                </c:pt>
                <c:pt idx="7">
                  <c:v>ООШ №1</c:v>
                </c:pt>
                <c:pt idx="8">
                  <c:v>МБОУ СОШ г. Нытва</c:v>
                </c:pt>
                <c:pt idx="9">
                  <c:v>МБС(К)ОУ г. Нытва</c:v>
                </c:pt>
                <c:pt idx="10">
                  <c:v>МБС(К)ОУ Школа-интернат</c:v>
                </c:pt>
                <c:pt idx="11">
                  <c:v>Гимназия</c:v>
                </c:pt>
                <c:pt idx="12">
                  <c:v>Григорьевская СОШ</c:v>
                </c:pt>
                <c:pt idx="13">
                  <c:v>СОШ Шерьинская-Базовая</c:v>
                </c:pt>
                <c:pt idx="14">
                  <c:v>Батуровская СОШ</c:v>
                </c:pt>
                <c:pt idx="15">
                  <c:v>Запольская ООШ</c:v>
                </c:pt>
                <c:pt idx="16">
                  <c:v>Мокинская ООШ</c:v>
                </c:pt>
                <c:pt idx="17">
                  <c:v>Сергинская ООШ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8 месяцев 2015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888888888889121E-3"/>
                  <c:y val="-2.5463766181770086E-3"/>
                </c:manualLayout>
              </c:layout>
              <c:showVal val="1"/>
            </c:dLbl>
            <c:dLbl>
              <c:idx val="1"/>
              <c:layout>
                <c:manualLayout>
                  <c:x val="2.7776684164479452E-3"/>
                  <c:y val="-1.2091285199519561E-3"/>
                </c:manualLayout>
              </c:layout>
              <c:showVal val="1"/>
            </c:dLbl>
            <c:dLbl>
              <c:idx val="2"/>
              <c:layout>
                <c:manualLayout>
                  <c:x val="4.1665573053368326E-3"/>
                  <c:y val="-2.9256194670581191E-3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НККК им. Атамана Ермака</c:v>
                </c:pt>
                <c:pt idx="2">
                  <c:v>СОШ п. Уральский</c:v>
                </c:pt>
                <c:pt idx="3">
                  <c:v>Чайковская СОШ</c:v>
                </c:pt>
                <c:pt idx="4">
                  <c:v>ОСОШ г.Нытва</c:v>
                </c:pt>
                <c:pt idx="5">
                  <c:v>ООШ №89 ст. Григорьевская</c:v>
                </c:pt>
                <c:pt idx="6">
                  <c:v>Постаноговская СОШ</c:v>
                </c:pt>
                <c:pt idx="7">
                  <c:v>ООШ №1</c:v>
                </c:pt>
                <c:pt idx="8">
                  <c:v>МБОУ СОШ г. Нытва</c:v>
                </c:pt>
                <c:pt idx="9">
                  <c:v>МБС(К)ОУ г. Нытва</c:v>
                </c:pt>
                <c:pt idx="10">
                  <c:v>МБС(К)ОУ Школа-интернат</c:v>
                </c:pt>
                <c:pt idx="11">
                  <c:v>Гимназия</c:v>
                </c:pt>
                <c:pt idx="12">
                  <c:v>Григорьевская СОШ</c:v>
                </c:pt>
                <c:pt idx="13">
                  <c:v>СОШ Шерьинская-Базовая</c:v>
                </c:pt>
                <c:pt idx="14">
                  <c:v>Батуровская СОШ</c:v>
                </c:pt>
                <c:pt idx="15">
                  <c:v>Запольская ООШ</c:v>
                </c:pt>
                <c:pt idx="16">
                  <c:v>Мокинская ООШ</c:v>
                </c:pt>
                <c:pt idx="17">
                  <c:v>Сергинская ООШ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65725568"/>
        <c:axId val="65727104"/>
        <c:axId val="0"/>
      </c:bar3DChart>
      <c:catAx>
        <c:axId val="65725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65727104"/>
        <c:crosses val="autoZero"/>
        <c:auto val="1"/>
        <c:lblAlgn val="ctr"/>
        <c:lblOffset val="100"/>
      </c:catAx>
      <c:valAx>
        <c:axId val="65727104"/>
        <c:scaling>
          <c:orientation val="minMax"/>
        </c:scaling>
        <c:axPos val="l"/>
        <c:majorGridlines/>
        <c:numFmt formatCode="General" sourceLinked="1"/>
        <c:tickLblPos val="nextTo"/>
        <c:crossAx val="65725568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1.5279090113735764E-2"/>
          <c:y val="0.95126263930123456"/>
          <c:w val="0.62571150481189863"/>
          <c:h val="4.8737455612166129E-2"/>
        </c:manualLayout>
      </c:layout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8653980752405972E-2"/>
          <c:y val="5.5969561640615832E-2"/>
          <c:w val="0.91912379702537184"/>
          <c:h val="0.493158224624907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8 месяцев 2014 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1111111111111125E-2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2.7777777777778945E-3"/>
                  <c:y val="8.080808080808080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4.0404040404040404E-3"/>
                </c:manualLayout>
              </c:layout>
              <c:showVal val="1"/>
            </c:dLbl>
            <c:dLbl>
              <c:idx val="3"/>
              <c:layout>
                <c:manualLayout>
                  <c:x val="-1.3888888888889249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2.0202020202020202E-3"/>
                </c:manualLayout>
              </c:layout>
              <c:showVal val="1"/>
            </c:dLbl>
            <c:dLbl>
              <c:idx val="5"/>
              <c:layout>
                <c:manualLayout>
                  <c:x val="1.3888888888889249E-3"/>
                  <c:y val="-2.0202020202020202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0404040404041193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0404040404040404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-7.4928507070944504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МБОУ СОШ г. Нытва</c:v>
                </c:pt>
                <c:pt idx="1">
                  <c:v>ООШ №2</c:v>
                </c:pt>
                <c:pt idx="2">
                  <c:v>ООШ №1</c:v>
                </c:pt>
                <c:pt idx="3">
                  <c:v>СОШ п. Уральский</c:v>
                </c:pt>
                <c:pt idx="4">
                  <c:v>НККК им. Атамана Ермака</c:v>
                </c:pt>
                <c:pt idx="5">
                  <c:v>МБС(К)ОУ г. Нытва</c:v>
                </c:pt>
                <c:pt idx="6">
                  <c:v>МБС(К)ОУ школа-интернат</c:v>
                </c:pt>
                <c:pt idx="7">
                  <c:v>СОШ Шерьинская-Базовая</c:v>
                </c:pt>
                <c:pt idx="8">
                  <c:v>Чайковская СОШ</c:v>
                </c:pt>
                <c:pt idx="9">
                  <c:v>Батуровская СОШ</c:v>
                </c:pt>
                <c:pt idx="10">
                  <c:v>Постаноговская СОШ</c:v>
                </c:pt>
                <c:pt idx="11">
                  <c:v>Чекменёвская ООШ</c:v>
                </c:pt>
                <c:pt idx="12">
                  <c:v>Запольская ООШ</c:v>
                </c:pt>
                <c:pt idx="13">
                  <c:v>Мокинская ООШ</c:v>
                </c:pt>
                <c:pt idx="14">
                  <c:v>Сергинская ООШ</c:v>
                </c:pt>
                <c:pt idx="15">
                  <c:v>Гимназия</c:v>
                </c:pt>
                <c:pt idx="16">
                  <c:v>Григорьевская СОШ</c:v>
                </c:pt>
                <c:pt idx="17">
                  <c:v>ООШ №89 ст.Григорьевская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8 месяцев 2015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8.3333333333333367E-3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-2.0202020202020202E-3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111111111111125E-2"/>
                  <c:y val="-2.0202020202020202E-3"/>
                </c:manualLayout>
              </c:layout>
              <c:showVal val="1"/>
            </c:dLbl>
            <c:dLbl>
              <c:idx val="4"/>
              <c:layout>
                <c:manualLayout>
                  <c:x val="4.1665573053368326E-3"/>
                  <c:y val="8.0808080808080808E-3"/>
                </c:manualLayout>
              </c:layout>
              <c:showVal val="1"/>
            </c:dLbl>
            <c:dLbl>
              <c:idx val="5"/>
              <c:layout>
                <c:manualLayout>
                  <c:x val="5.5555555555555558E-3"/>
                  <c:y val="8.0808080808080808E-3"/>
                </c:manualLayout>
              </c:layout>
              <c:showVal val="1"/>
            </c:dLbl>
            <c:dLbl>
              <c:idx val="6"/>
              <c:layout>
                <c:manualLayout>
                  <c:x val="4.1666666666666683E-3"/>
                  <c:y val="8.0808080808080808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МБОУ СОШ г. Нытва</c:v>
                </c:pt>
                <c:pt idx="1">
                  <c:v>ООШ №2</c:v>
                </c:pt>
                <c:pt idx="2">
                  <c:v>ООШ №1</c:v>
                </c:pt>
                <c:pt idx="3">
                  <c:v>СОШ п. Уральский</c:v>
                </c:pt>
                <c:pt idx="4">
                  <c:v>НККК им. Атамана Ермака</c:v>
                </c:pt>
                <c:pt idx="5">
                  <c:v>МБС(К)ОУ г. Нытва</c:v>
                </c:pt>
                <c:pt idx="6">
                  <c:v>МБС(К)ОУ школа-интернат</c:v>
                </c:pt>
                <c:pt idx="7">
                  <c:v>СОШ Шерьинская-Базовая</c:v>
                </c:pt>
                <c:pt idx="8">
                  <c:v>Чайковская СОШ</c:v>
                </c:pt>
                <c:pt idx="9">
                  <c:v>Батуровская СОШ</c:v>
                </c:pt>
                <c:pt idx="10">
                  <c:v>Постаноговская СОШ</c:v>
                </c:pt>
                <c:pt idx="11">
                  <c:v>Чекменёвская ООШ</c:v>
                </c:pt>
                <c:pt idx="12">
                  <c:v>Запольская ООШ</c:v>
                </c:pt>
                <c:pt idx="13">
                  <c:v>Мокинская ООШ</c:v>
                </c:pt>
                <c:pt idx="14">
                  <c:v>Сергинская ООШ</c:v>
                </c:pt>
                <c:pt idx="15">
                  <c:v>Гимназия</c:v>
                </c:pt>
                <c:pt idx="16">
                  <c:v>Григорьевская СОШ</c:v>
                </c:pt>
                <c:pt idx="17">
                  <c:v>ООШ №89 ст.Григорьевская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66162688"/>
        <c:axId val="66164224"/>
        <c:axId val="0"/>
      </c:bar3DChart>
      <c:catAx>
        <c:axId val="66162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66164224"/>
        <c:crosses val="autoZero"/>
        <c:auto val="1"/>
        <c:lblAlgn val="ctr"/>
        <c:lblOffset val="100"/>
      </c:catAx>
      <c:valAx>
        <c:axId val="66164224"/>
        <c:scaling>
          <c:orientation val="minMax"/>
        </c:scaling>
        <c:axPos val="l"/>
        <c:majorGridlines/>
        <c:numFmt formatCode="General" sourceLinked="1"/>
        <c:tickLblPos val="nextTo"/>
        <c:crossAx val="661626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084601924759407E-2"/>
          <c:y val="3.8147478186848265E-2"/>
          <c:w val="0.90498731408573929"/>
          <c:h val="0.520027133432645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 8 месяцев 2014 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2.7777777777778945E-3"/>
                  <c:y val="-2.0434228974707002E-3"/>
                </c:manualLayout>
              </c:layout>
              <c:showVal val="1"/>
            </c:dLbl>
            <c:dLbl>
              <c:idx val="1"/>
              <c:layout>
                <c:manualLayout>
                  <c:x val="1.3888888888889249E-3"/>
                  <c:y val="-1.021711448735346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0434228974707002E-3"/>
                </c:manualLayout>
              </c:layout>
              <c:showVal val="1"/>
            </c:dLbl>
            <c:dLbl>
              <c:idx val="3"/>
              <c:layout>
                <c:manualLayout>
                  <c:x val="4.1666666666666918E-3"/>
                  <c:y val="-2.0434452272413452E-3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-8.1736082331814747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2.0434228974707002E-3"/>
                </c:manualLayout>
              </c:layout>
              <c:showVal val="1"/>
            </c:dLbl>
            <c:dLbl>
              <c:idx val="6"/>
              <c:layout>
                <c:manualLayout>
                  <c:x val="2.7777777777778494E-3"/>
                  <c:y val="1.6257005036532826E-3"/>
                </c:manualLayout>
              </c:layout>
              <c:showVal val="1"/>
            </c:dLbl>
            <c:dLbl>
              <c:idx val="7"/>
              <c:layout>
                <c:manualLayout>
                  <c:x val="1.3887795275590621E-3"/>
                  <c:y val="6.1302686924123075E-3"/>
                </c:manualLayout>
              </c:layout>
              <c:showVal val="1"/>
            </c:dLbl>
            <c:dLbl>
              <c:idx val="8"/>
              <c:layout>
                <c:manualLayout>
                  <c:x val="4.1665573053368838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НККК им. Атамана Ермака</c:v>
                </c:pt>
                <c:pt idx="2">
                  <c:v>ОСОШ</c:v>
                </c:pt>
                <c:pt idx="3">
                  <c:v>Уральская СОШ</c:v>
                </c:pt>
                <c:pt idx="4">
                  <c:v>МБОУ СОШ г. Нытва</c:v>
                </c:pt>
                <c:pt idx="5">
                  <c:v>Чайковская СОШ</c:v>
                </c:pt>
                <c:pt idx="6">
                  <c:v>МБС(К)ОУ г. Нытва</c:v>
                </c:pt>
                <c:pt idx="7">
                  <c:v>Григорьевская СОШ</c:v>
                </c:pt>
                <c:pt idx="8">
                  <c:v>ООШ №1</c:v>
                </c:pt>
                <c:pt idx="9">
                  <c:v>Мокинская ООШ</c:v>
                </c:pt>
                <c:pt idx="10">
                  <c:v>МБС(К)ОУ Школа-интернат</c:v>
                </c:pt>
                <c:pt idx="11">
                  <c:v>ООШ №89</c:v>
                </c:pt>
                <c:pt idx="12">
                  <c:v>Гимназия</c:v>
                </c:pt>
                <c:pt idx="13">
                  <c:v>СОШ Шерьинская-Базовая</c:v>
                </c:pt>
                <c:pt idx="14">
                  <c:v>Батуровская СОШ</c:v>
                </c:pt>
                <c:pt idx="15">
                  <c:v>Запольская ООШ</c:v>
                </c:pt>
                <c:pt idx="16">
                  <c:v>Сергинская ООШ</c:v>
                </c:pt>
                <c:pt idx="17">
                  <c:v>Постаноговская СОШ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8 месяцев 2015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6.1302686924123075E-3"/>
                </c:manualLayout>
              </c:layout>
              <c:showVal val="1"/>
            </c:dLbl>
            <c:dLbl>
              <c:idx val="1"/>
              <c:layout>
                <c:manualLayout>
                  <c:x val="2.7777777777778854E-3"/>
                  <c:y val="-5.8312612239260894E-3"/>
                </c:manualLayout>
              </c:layout>
              <c:showVal val="1"/>
            </c:dLbl>
            <c:dLbl>
              <c:idx val="2"/>
              <c:layout>
                <c:manualLayout>
                  <c:x val="2.7777777777778945E-3"/>
                  <c:y val="-4.0870066943822034E-3"/>
                </c:manualLayout>
              </c:layout>
              <c:showVal val="1"/>
            </c:dLbl>
            <c:dLbl>
              <c:idx val="3"/>
              <c:layout>
                <c:manualLayout>
                  <c:x val="1.3888888888889249E-3"/>
                  <c:y val="-4.0870066943822034E-3"/>
                </c:manualLayout>
              </c:layout>
              <c:showVal val="1"/>
            </c:dLbl>
            <c:dLbl>
              <c:idx val="4"/>
              <c:layout>
                <c:manualLayout>
                  <c:x val="8.3333333333333367E-3"/>
                  <c:y val="6.4294101395221256E-3"/>
                </c:manualLayout>
              </c:layout>
              <c:showVal val="1"/>
            </c:dLbl>
            <c:dLbl>
              <c:idx val="5"/>
              <c:layout>
                <c:manualLayout>
                  <c:x val="2.7777777777778945E-3"/>
                  <c:y val="4.0868457949415375E-3"/>
                </c:manualLayout>
              </c:layout>
              <c:showVal val="1"/>
            </c:dLbl>
            <c:dLbl>
              <c:idx val="6"/>
              <c:layout>
                <c:manualLayout>
                  <c:x val="8.3333333333334026E-3"/>
                  <c:y val="-4.0868457949415375E-3"/>
                </c:manualLayout>
              </c:layout>
              <c:showVal val="1"/>
            </c:dLbl>
            <c:dLbl>
              <c:idx val="7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1.3888888888889694E-3"/>
                  <c:y val="6.4294101395221256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НККК им. Атамана Ермака</c:v>
                </c:pt>
                <c:pt idx="2">
                  <c:v>ОСОШ</c:v>
                </c:pt>
                <c:pt idx="3">
                  <c:v>Уральская СОШ</c:v>
                </c:pt>
                <c:pt idx="4">
                  <c:v>МБОУ СОШ г. Нытва</c:v>
                </c:pt>
                <c:pt idx="5">
                  <c:v>Чайковская СОШ</c:v>
                </c:pt>
                <c:pt idx="6">
                  <c:v>МБС(К)ОУ г. Нытва</c:v>
                </c:pt>
                <c:pt idx="7">
                  <c:v>Григорьевская СОШ</c:v>
                </c:pt>
                <c:pt idx="8">
                  <c:v>ООШ №1</c:v>
                </c:pt>
                <c:pt idx="9">
                  <c:v>Мокинская ООШ</c:v>
                </c:pt>
                <c:pt idx="10">
                  <c:v>МБС(К)ОУ Школа-интернат</c:v>
                </c:pt>
                <c:pt idx="11">
                  <c:v>ООШ №89</c:v>
                </c:pt>
                <c:pt idx="12">
                  <c:v>Гимназия</c:v>
                </c:pt>
                <c:pt idx="13">
                  <c:v>СОШ Шерьинская-Базовая</c:v>
                </c:pt>
                <c:pt idx="14">
                  <c:v>Батуровская СОШ</c:v>
                </c:pt>
                <c:pt idx="15">
                  <c:v>Запольская ООШ</c:v>
                </c:pt>
                <c:pt idx="16">
                  <c:v>Сергинская ООШ</c:v>
                </c:pt>
                <c:pt idx="17">
                  <c:v>Постаноговская СОШ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71387008"/>
        <c:axId val="71388544"/>
        <c:axId val="0"/>
      </c:bar3DChart>
      <c:catAx>
        <c:axId val="71387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71388544"/>
        <c:crosses val="autoZero"/>
        <c:auto val="1"/>
        <c:lblAlgn val="ctr"/>
        <c:lblOffset val="100"/>
      </c:catAx>
      <c:valAx>
        <c:axId val="71388544"/>
        <c:scaling>
          <c:orientation val="minMax"/>
        </c:scaling>
        <c:axPos val="l"/>
        <c:majorGridlines/>
        <c:numFmt formatCode="General" sourceLinked="1"/>
        <c:tickLblPos val="nextTo"/>
        <c:crossAx val="71387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43635170603702E-2"/>
          <c:y val="0.94312956657445512"/>
          <c:w val="0.85852373140857574"/>
          <c:h val="5.6870433425551536E-2"/>
        </c:manualLayout>
      </c:layout>
      <c:txPr>
        <a:bodyPr/>
        <a:lstStyle/>
        <a:p>
          <a:pPr>
            <a:defRPr sz="16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08634-7055-4F90-8FE9-9E53E6E79971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52B44-C78D-4830-90A0-648126F4B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4038600"/>
          </a:xfrm>
        </p:spPr>
        <p:txBody>
          <a:bodyPr anchor="ctr">
            <a:normAutofit/>
          </a:bodyPr>
          <a:lstStyle/>
          <a:p>
            <a:pPr algn="ctr"/>
            <a: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 правонарушений несовершеннолетних образовательных организаций </a:t>
            </a:r>
            <a:b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за 8 месяцев 2015 год.</a:t>
            </a:r>
            <a:endParaRPr lang="ru-RU" sz="3900" dirty="0">
              <a:solidFill>
                <a:srgbClr val="002060"/>
              </a:solidFill>
              <a:effectLst>
                <a:innerShdw blurRad="38100">
                  <a:schemeClr val="tx1">
                    <a:lumMod val="85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601980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ОППС</a:t>
            </a:r>
            <a:r>
              <a:rPr lang="ru-RU" sz="2400" b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Анализ правонарушений среди несовершеннолетних за 8 месяцев 2015 года.</a:t>
            </a:r>
            <a:endParaRPr lang="ru-RU" sz="24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5334000"/>
            <a:ext cx="5105400" cy="1066800"/>
          </a:xfrm>
        </p:spPr>
        <p:txBody>
          <a:bodyPr anchor="ctr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Преступления – рост на </a:t>
            </a:r>
            <a:r>
              <a:rPr lang="ru-RU" dirty="0" smtClean="0">
                <a:solidFill>
                  <a:srgbClr val="FF0000"/>
                </a:solidFill>
              </a:rPr>
              <a:t>5,6%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ООД – рост на </a:t>
            </a:r>
            <a:r>
              <a:rPr lang="ru-RU" dirty="0" smtClean="0">
                <a:solidFill>
                  <a:srgbClr val="FF0000"/>
                </a:solidFill>
              </a:rPr>
              <a:t>16,7%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38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Преступления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8001000" cy="1066800"/>
          </a:xfrm>
        </p:spPr>
        <p:txBody>
          <a:bodyPr anchor="ctr"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Преступления совершены </a:t>
            </a:r>
            <a:r>
              <a:rPr lang="ru-RU" sz="1800" b="1" dirty="0" smtClean="0">
                <a:solidFill>
                  <a:srgbClr val="FF0000"/>
                </a:solidFill>
              </a:rPr>
              <a:t>19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аппг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b="1" dirty="0" smtClean="0">
                <a:solidFill>
                  <a:srgbClr val="FF0000"/>
                </a:solidFill>
              </a:rPr>
              <a:t>11</a:t>
            </a:r>
            <a:r>
              <a:rPr lang="ru-RU" dirty="0" smtClean="0">
                <a:solidFill>
                  <a:schemeClr val="tx1"/>
                </a:solidFill>
              </a:rPr>
              <a:t>) об</a:t>
            </a:r>
            <a:r>
              <a:rPr lang="ru-RU" sz="1800" dirty="0" smtClean="0">
                <a:solidFill>
                  <a:schemeClr val="tx1"/>
                </a:solidFill>
              </a:rPr>
              <a:t>учающимися школ Нытвенского района. </a:t>
            </a:r>
            <a:r>
              <a:rPr lang="ru-RU" b="1" dirty="0" smtClean="0">
                <a:solidFill>
                  <a:schemeClr val="tx1"/>
                </a:solidFill>
              </a:rPr>
              <a:t>Рост на </a:t>
            </a:r>
            <a:r>
              <a:rPr lang="ru-RU" b="1" dirty="0" smtClean="0">
                <a:solidFill>
                  <a:srgbClr val="FF0000"/>
                </a:solidFill>
              </a:rPr>
              <a:t>42,1%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Общественно опасные деяния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762000" y="685800"/>
            <a:ext cx="7848600" cy="8382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342900" indent="-342900">
              <a:buClr>
                <a:schemeClr val="accent1"/>
              </a:buClr>
              <a:buSzPct val="70000"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Общественно опасные деяния совершены </a:t>
            </a:r>
            <a:r>
              <a:rPr lang="ru-RU" b="1" dirty="0" smtClean="0">
                <a:solidFill>
                  <a:srgbClr val="FF0000"/>
                </a:solidFill>
              </a:rPr>
              <a:t>28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аппг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lang="ru-RU" b="1" dirty="0" smtClean="0">
                <a:solidFill>
                  <a:srgbClr val="FF0000"/>
                </a:solidFill>
              </a:rPr>
              <a:t>21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обучающимся, не достигшими 14-летнего возраста</a:t>
            </a:r>
            <a:r>
              <a:rPr lang="ru-RU" dirty="0" smtClean="0"/>
              <a:t>. </a:t>
            </a:r>
          </a:p>
          <a:p>
            <a:pPr marL="342900" indent="-342900">
              <a:buClr>
                <a:schemeClr val="accent1"/>
              </a:buClr>
              <a:buSzPct val="70000"/>
              <a:defRPr/>
            </a:pPr>
            <a:r>
              <a:rPr lang="ru-RU" b="1" dirty="0" smtClean="0"/>
              <a:t>Рост на </a:t>
            </a:r>
            <a:r>
              <a:rPr lang="ru-RU" b="1" dirty="0" smtClean="0">
                <a:solidFill>
                  <a:srgbClr val="FF0000"/>
                </a:solidFill>
              </a:rPr>
              <a:t>25%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Административные правонарушения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28600" y="1219200"/>
          <a:ext cx="8915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81000" y="533400"/>
            <a:ext cx="8382000" cy="65248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lvl="0" indent="-342900">
              <a:buClr>
                <a:schemeClr val="accent1"/>
              </a:buClr>
              <a:buSzPct val="70000"/>
            </a:pPr>
            <a:r>
              <a:rPr lang="ru-RU" dirty="0" smtClean="0"/>
              <a:t>Совершено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16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аппг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FF0000"/>
                </a:solidFill>
              </a:rPr>
              <a:t>16</a:t>
            </a:r>
            <a:r>
              <a:rPr lang="ru-RU" dirty="0" smtClean="0"/>
              <a:t>) </a:t>
            </a:r>
            <a:r>
              <a:rPr lang="ru-RU" dirty="0" smtClean="0"/>
              <a:t>административных правонарушений.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/>
              </a:rPr>
              <a:t>Рейтинг ОО по правонарушениям за 8 месяцев 2015 года</a:t>
            </a:r>
            <a:endParaRPr lang="ru-RU" sz="1600" b="1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04800"/>
          <a:ext cx="9144000" cy="65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62"/>
                <a:gridCol w="2043810"/>
                <a:gridCol w="2119925"/>
                <a:gridCol w="2228950"/>
                <a:gridCol w="2313353"/>
              </a:tblGrid>
              <a:tr h="654376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п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реступления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ООД 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правонарушения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школа-сад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Запольская СОШ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Чекменёвская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Шерьинская - Базовая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Школа-интернат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СОШ г. Нытва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2(2)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НККК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(3)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3(2)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9595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(11)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(21)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(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7525</TotalTime>
  <Words>394</Words>
  <PresentationFormat>Экран (4:3)</PresentationFormat>
  <Paragraphs>170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Анализ  правонарушений несовершеннолетних образовательных организаций  за 8 месяцев 2015 год.</vt:lpstr>
      <vt:lpstr>Анализ правонарушений среди несовершеннолетних за 8 месяцев 2015 года.</vt:lpstr>
      <vt:lpstr>Преступления</vt:lpstr>
      <vt:lpstr>Общественно опасные деяния</vt:lpstr>
      <vt:lpstr>Административные правонарушения</vt:lpstr>
      <vt:lpstr>Рейтинг ОО по правонарушениям за 8 месяцев 2015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краевого проекта  по профилактике правонарушений среди несовершеннолетних.  Итоги 2012 года.</dc:title>
  <cp:lastModifiedBy>УО</cp:lastModifiedBy>
  <cp:revision>590</cp:revision>
  <dcterms:modified xsi:type="dcterms:W3CDTF">2015-09-22T04:16:43Z</dcterms:modified>
</cp:coreProperties>
</file>