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84" r:id="rId2"/>
    <p:sldId id="285" r:id="rId3"/>
    <p:sldId id="272" r:id="rId4"/>
    <p:sldId id="273" r:id="rId5"/>
    <p:sldId id="274" r:id="rId6"/>
    <p:sldId id="283" r:id="rId7"/>
    <p:sldId id="281" r:id="rId8"/>
    <p:sldId id="282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9103385045329674E-2"/>
          <c:y val="4.1715393282342812E-2"/>
          <c:w val="0.66360640857393305"/>
          <c:h val="0.8511009818190484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2014г.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3.2921716823465243E-3"/>
                  <c:y val="0.12121127283926017"/>
                </c:manualLayout>
              </c:layout>
              <c:showVal val="1"/>
            </c:dLbl>
            <c:dLbl>
              <c:idx val="1"/>
              <c:layout>
                <c:manualLayout>
                  <c:x val="-1.6460858411732791E-3"/>
                  <c:y val="0.11582410515751571"/>
                </c:manualLayout>
              </c:layout>
              <c:showVal val="1"/>
            </c:dLbl>
            <c:dLbl>
              <c:idx val="2"/>
              <c:layout>
                <c:manualLayout>
                  <c:x val="-6.0355783607859976E-17"/>
                  <c:y val="0.1319856082027475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2015г.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2921716823465243E-3"/>
                  <c:y val="0.11313052131664365"/>
                </c:manualLayout>
              </c:layout>
              <c:showVal val="1"/>
            </c:dLbl>
            <c:dLbl>
              <c:idx val="1"/>
              <c:layout>
                <c:manualLayout>
                  <c:x val="1.1315616797900262E-3"/>
                  <c:y val="0.1055786208542116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131305213166436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hape val="box"/>
        <c:axId val="68877312"/>
        <c:axId val="69203840"/>
        <c:axId val="0"/>
      </c:bar3DChart>
      <c:catAx>
        <c:axId val="68877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ru-RU"/>
          </a:p>
        </c:txPr>
        <c:crossAx val="69203840"/>
        <c:crosses val="autoZero"/>
        <c:auto val="1"/>
        <c:lblAlgn val="ctr"/>
        <c:lblOffset val="100"/>
      </c:catAx>
      <c:valAx>
        <c:axId val="69203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6887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69575678040977"/>
          <c:y val="0.24969863142107498"/>
          <c:w val="0.22466830708661523"/>
          <c:h val="0.3939679415073159"/>
        </c:manualLayout>
      </c:layout>
      <c:txPr>
        <a:bodyPr/>
        <a:lstStyle/>
        <a:p>
          <a:pPr>
            <a:defRPr sz="1800" baseline="0">
              <a:solidFill>
                <a:srgbClr val="FF00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1301946631671035E-2"/>
          <c:y val="4.3681640204810461E-2"/>
          <c:w val="0.9034202755905516"/>
          <c:h val="0.4674142678886565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2014г.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2.7777777777778664E-3"/>
                  <c:y val="5.343542862226967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7214072644482031E-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8165843676320096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0069693113681948E-4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НККК им. Атамана Ермака</c:v>
                </c:pt>
                <c:pt idx="1">
                  <c:v>ООШ №2</c:v>
                </c:pt>
                <c:pt idx="2">
                  <c:v>ОСОШ г.Нытва</c:v>
                </c:pt>
                <c:pt idx="3">
                  <c:v>Постаноговская ООШ</c:v>
                </c:pt>
                <c:pt idx="4">
                  <c:v>ООШ №1</c:v>
                </c:pt>
                <c:pt idx="5">
                  <c:v>Гимназия</c:v>
                </c:pt>
                <c:pt idx="6">
                  <c:v>МБОУ СОШ г. Нытва</c:v>
                </c:pt>
                <c:pt idx="7">
                  <c:v>СОШ п. Уральский</c:v>
                </c:pt>
                <c:pt idx="8">
                  <c:v>ООШ №89</c:v>
                </c:pt>
                <c:pt idx="9">
                  <c:v>Григорьевская СОШ</c:v>
                </c:pt>
                <c:pt idx="10">
                  <c:v>Чайковская СОШ</c:v>
                </c:pt>
                <c:pt idx="11">
                  <c:v>Шерьинская-Базовая школа</c:v>
                </c:pt>
                <c:pt idx="12">
                  <c:v>Батуровская ООШ</c:v>
                </c:pt>
                <c:pt idx="13">
                  <c:v>Запольская ООШ</c:v>
                </c:pt>
                <c:pt idx="14">
                  <c:v>Мокинская ООШ</c:v>
                </c:pt>
                <c:pt idx="15">
                  <c:v>Сергинская ООШ</c:v>
                </c:pt>
                <c:pt idx="16">
                  <c:v>Чекменёвская ООШ</c:v>
                </c:pt>
                <c:pt idx="17">
                  <c:v>Воробьёвская Школа-сад</c:v>
                </c:pt>
                <c:pt idx="18">
                  <c:v>МБС(К)ОУ Школа-интернат</c:v>
                </c:pt>
                <c:pt idx="19">
                  <c:v>МБС(К)ОУ г. Нытва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Iквартал 2015г.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888888888889165E-3"/>
                  <c:y val="-2.5463766181770169E-3"/>
                </c:manualLayout>
              </c:layout>
              <c:showVal val="1"/>
            </c:dLbl>
            <c:dLbl>
              <c:idx val="1"/>
              <c:layout>
                <c:manualLayout>
                  <c:x val="2.7776684164479452E-3"/>
                  <c:y val="-1.2091285199519561E-3"/>
                </c:manualLayout>
              </c:layout>
              <c:showVal val="1"/>
            </c:dLbl>
            <c:dLbl>
              <c:idx val="2"/>
              <c:layout>
                <c:manualLayout>
                  <c:x val="4.1665573053368326E-3"/>
                  <c:y val="-2.9256194670581191E-3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НККК им. Атамана Ермака</c:v>
                </c:pt>
                <c:pt idx="1">
                  <c:v>ООШ №2</c:v>
                </c:pt>
                <c:pt idx="2">
                  <c:v>ОСОШ г.Нытва</c:v>
                </c:pt>
                <c:pt idx="3">
                  <c:v>Постаноговская ООШ</c:v>
                </c:pt>
                <c:pt idx="4">
                  <c:v>ООШ №1</c:v>
                </c:pt>
                <c:pt idx="5">
                  <c:v>Гимназия</c:v>
                </c:pt>
                <c:pt idx="6">
                  <c:v>МБОУ СОШ г. Нытва</c:v>
                </c:pt>
                <c:pt idx="7">
                  <c:v>СОШ п. Уральский</c:v>
                </c:pt>
                <c:pt idx="8">
                  <c:v>ООШ №89</c:v>
                </c:pt>
                <c:pt idx="9">
                  <c:v>Григорьевская СОШ</c:v>
                </c:pt>
                <c:pt idx="10">
                  <c:v>Чайковская СОШ</c:v>
                </c:pt>
                <c:pt idx="11">
                  <c:v>Шерьинская-Базовая школа</c:v>
                </c:pt>
                <c:pt idx="12">
                  <c:v>Батуровская ООШ</c:v>
                </c:pt>
                <c:pt idx="13">
                  <c:v>Запольская ООШ</c:v>
                </c:pt>
                <c:pt idx="14">
                  <c:v>Мокинская ООШ</c:v>
                </c:pt>
                <c:pt idx="15">
                  <c:v>Сергинская ООШ</c:v>
                </c:pt>
                <c:pt idx="16">
                  <c:v>Чекменёвская ООШ</c:v>
                </c:pt>
                <c:pt idx="17">
                  <c:v>Воробьёвская Школа-сад</c:v>
                </c:pt>
                <c:pt idx="18">
                  <c:v>МБС(К)ОУ Школа-интернат</c:v>
                </c:pt>
                <c:pt idx="19">
                  <c:v>МБС(К)ОУ г. Нытва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70438272"/>
        <c:axId val="84640896"/>
        <c:axId val="0"/>
      </c:bar3DChart>
      <c:catAx>
        <c:axId val="70438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ru-RU"/>
          </a:p>
        </c:txPr>
        <c:crossAx val="84640896"/>
        <c:crosses val="autoZero"/>
        <c:auto val="1"/>
        <c:lblAlgn val="ctr"/>
        <c:lblOffset val="100"/>
      </c:catAx>
      <c:valAx>
        <c:axId val="84640896"/>
        <c:scaling>
          <c:orientation val="minMax"/>
        </c:scaling>
        <c:axPos val="l"/>
        <c:majorGridlines/>
        <c:numFmt formatCode="General" sourceLinked="1"/>
        <c:tickLblPos val="nextTo"/>
        <c:crossAx val="70438272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41527909011373576"/>
          <c:y val="0.9170159637579528"/>
          <c:w val="0.40904483814523185"/>
          <c:h val="8.2984036242045034E-2"/>
        </c:manualLayout>
      </c:layout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8653980752405972E-2"/>
          <c:y val="5.5969561640615832E-2"/>
          <c:w val="0.93162379702537323"/>
          <c:h val="0.446550404790950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2014г.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1.1111111111111125E-2"/>
                  <c:y val="4.0404040404040404E-3"/>
                </c:manualLayout>
              </c:layout>
              <c:showVal val="1"/>
            </c:dLbl>
            <c:dLbl>
              <c:idx val="1"/>
              <c:layout>
                <c:manualLayout>
                  <c:x val="2.7777777777779123E-3"/>
                  <c:y val="8.0808080808080808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4.0404040404040404E-3"/>
                </c:manualLayout>
              </c:layout>
              <c:showVal val="1"/>
            </c:dLbl>
            <c:dLbl>
              <c:idx val="3"/>
              <c:layout>
                <c:manualLayout>
                  <c:x val="-1.3888888888889304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2.0202020202020202E-3"/>
                </c:manualLayout>
              </c:layout>
              <c:showVal val="1"/>
            </c:dLbl>
            <c:dLbl>
              <c:idx val="5"/>
              <c:layout>
                <c:manualLayout>
                  <c:x val="1.3888888888889304E-3"/>
                  <c:y val="-2.0202020202020202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4.0404040404041193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4.0404040404040404E-3"/>
                </c:manualLayout>
              </c:layout>
              <c:showVal val="1"/>
            </c:dLbl>
            <c:dLbl>
              <c:idx val="8"/>
              <c:layout>
                <c:manualLayout>
                  <c:x val="-5.5555555555555558E-3"/>
                  <c:y val="-7.4928507070944504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МБОУ СОШ г. Нытва</c:v>
                </c:pt>
                <c:pt idx="1">
                  <c:v>СОШ п. Уральский</c:v>
                </c:pt>
                <c:pt idx="2">
                  <c:v>НККК им. Атамана Ермака</c:v>
                </c:pt>
                <c:pt idx="3">
                  <c:v>МБС(К)ОУ школа-интернат</c:v>
                </c:pt>
                <c:pt idx="4">
                  <c:v>ООШ №1</c:v>
                </c:pt>
                <c:pt idx="5">
                  <c:v>ООШ №2</c:v>
                </c:pt>
                <c:pt idx="6">
                  <c:v>Батуровская ООШ</c:v>
                </c:pt>
                <c:pt idx="7">
                  <c:v>Постаноговская ООШ</c:v>
                </c:pt>
                <c:pt idx="8">
                  <c:v>МБС(К)ОУ г. Нытва</c:v>
                </c:pt>
                <c:pt idx="9">
                  <c:v>Гимназия</c:v>
                </c:pt>
                <c:pt idx="10">
                  <c:v>ООШ №89</c:v>
                </c:pt>
                <c:pt idx="11">
                  <c:v>Григорьевская СОШ</c:v>
                </c:pt>
                <c:pt idx="12">
                  <c:v>Чайковская СОШ</c:v>
                </c:pt>
                <c:pt idx="13">
                  <c:v>Шерьинская-Базовая школа</c:v>
                </c:pt>
                <c:pt idx="14">
                  <c:v>Запольская ООШ</c:v>
                </c:pt>
                <c:pt idx="15">
                  <c:v>Мокинская ООШ</c:v>
                </c:pt>
                <c:pt idx="16">
                  <c:v>Сергинская ООШ</c:v>
                </c:pt>
                <c:pt idx="17">
                  <c:v>Чекменёвская ООШ</c:v>
                </c:pt>
                <c:pt idx="18">
                  <c:v>Воробьёвская Школа-сад</c:v>
                </c:pt>
                <c:pt idx="19">
                  <c:v>ОСОШ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2015г.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8.3333333333333367E-3"/>
                  <c:y val="4.0404040404040404E-3"/>
                </c:manualLayout>
              </c:layout>
              <c:showVal val="1"/>
            </c:dLbl>
            <c:dLbl>
              <c:idx val="1"/>
              <c:layout>
                <c:manualLayout>
                  <c:x val="9.7222222222222224E-3"/>
                  <c:y val="-2.0202020202020202E-3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111111111111125E-2"/>
                  <c:y val="-2.0202020202020202E-3"/>
                </c:manualLayout>
              </c:layout>
              <c:showVal val="1"/>
            </c:dLbl>
            <c:dLbl>
              <c:idx val="4"/>
              <c:layout>
                <c:manualLayout>
                  <c:x val="4.1665573053368326E-3"/>
                  <c:y val="8.0808080808080808E-3"/>
                </c:manualLayout>
              </c:layout>
              <c:showVal val="1"/>
            </c:dLbl>
            <c:dLbl>
              <c:idx val="5"/>
              <c:layout>
                <c:manualLayout>
                  <c:x val="5.5555555555555558E-3"/>
                  <c:y val="8.0808080808080808E-3"/>
                </c:manualLayout>
              </c:layout>
              <c:showVal val="1"/>
            </c:dLbl>
            <c:dLbl>
              <c:idx val="6"/>
              <c:layout>
                <c:manualLayout>
                  <c:x val="4.1666666666666683E-3"/>
                  <c:y val="8.0808080808080808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МБОУ СОШ г. Нытва</c:v>
                </c:pt>
                <c:pt idx="1">
                  <c:v>СОШ п. Уральский</c:v>
                </c:pt>
                <c:pt idx="2">
                  <c:v>НККК им. Атамана Ермака</c:v>
                </c:pt>
                <c:pt idx="3">
                  <c:v>МБС(К)ОУ школа-интернат</c:v>
                </c:pt>
                <c:pt idx="4">
                  <c:v>ООШ №1</c:v>
                </c:pt>
                <c:pt idx="5">
                  <c:v>ООШ №2</c:v>
                </c:pt>
                <c:pt idx="6">
                  <c:v>Батуровская ООШ</c:v>
                </c:pt>
                <c:pt idx="7">
                  <c:v>Постаноговская ООШ</c:v>
                </c:pt>
                <c:pt idx="8">
                  <c:v>МБС(К)ОУ г. Нытва</c:v>
                </c:pt>
                <c:pt idx="9">
                  <c:v>Гимназия</c:v>
                </c:pt>
                <c:pt idx="10">
                  <c:v>ООШ №89</c:v>
                </c:pt>
                <c:pt idx="11">
                  <c:v>Григорьевская СОШ</c:v>
                </c:pt>
                <c:pt idx="12">
                  <c:v>Чайковская СОШ</c:v>
                </c:pt>
                <c:pt idx="13">
                  <c:v>Шерьинская-Базовая школа</c:v>
                </c:pt>
                <c:pt idx="14">
                  <c:v>Запольская ООШ</c:v>
                </c:pt>
                <c:pt idx="15">
                  <c:v>Мокинская ООШ</c:v>
                </c:pt>
                <c:pt idx="16">
                  <c:v>Сергинская ООШ</c:v>
                </c:pt>
                <c:pt idx="17">
                  <c:v>Чекменёвская ООШ</c:v>
                </c:pt>
                <c:pt idx="18">
                  <c:v>Воробьёвская Школа-сад</c:v>
                </c:pt>
                <c:pt idx="19">
                  <c:v>ОСОШ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84661760"/>
        <c:axId val="84663296"/>
        <c:axId val="0"/>
      </c:bar3DChart>
      <c:catAx>
        <c:axId val="84661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ru-RU"/>
          </a:p>
        </c:txPr>
        <c:crossAx val="84663296"/>
        <c:crosses val="autoZero"/>
        <c:auto val="1"/>
        <c:lblAlgn val="ctr"/>
        <c:lblOffset val="100"/>
      </c:catAx>
      <c:valAx>
        <c:axId val="84663296"/>
        <c:scaling>
          <c:orientation val="minMax"/>
        </c:scaling>
        <c:axPos val="l"/>
        <c:majorGridlines/>
        <c:numFmt formatCode="General" sourceLinked="1"/>
        <c:tickLblPos val="nextTo"/>
        <c:crossAx val="84661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126924759405157"/>
          <c:y val="0.92887379394477165"/>
          <c:w val="0.47440594925634338"/>
          <c:h val="6.4083952534102304E-2"/>
        </c:manualLayout>
      </c:layout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6201443569553759E-2"/>
          <c:y val="3.3581238988962002E-2"/>
          <c:w val="0.92379855643044806"/>
          <c:h val="0.41957052457483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Iквартал 2014г.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2.7777777777779123E-3"/>
                  <c:y val="-2.0434228974707002E-3"/>
                </c:manualLayout>
              </c:layout>
              <c:showVal val="1"/>
            </c:dLbl>
            <c:dLbl>
              <c:idx val="1"/>
              <c:layout>
                <c:manualLayout>
                  <c:x val="1.3888888888889304E-3"/>
                  <c:y val="-1.021711448735346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0434228974707002E-3"/>
                </c:manualLayout>
              </c:layout>
              <c:showVal val="1"/>
            </c:dLbl>
            <c:dLbl>
              <c:idx val="3"/>
              <c:layout>
                <c:manualLayout>
                  <c:x val="4.1666666666666918E-3"/>
                  <c:y val="-2.0434452272413452E-3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-8.1736082331814747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2.0434228974707002E-3"/>
                </c:manualLayout>
              </c:layout>
              <c:showVal val="1"/>
            </c:dLbl>
            <c:dLbl>
              <c:idx val="6"/>
              <c:layout>
                <c:manualLayout>
                  <c:x val="2.7777777777778655E-3"/>
                  <c:y val="1.6257005036532869E-3"/>
                </c:manualLayout>
              </c:layout>
              <c:showVal val="1"/>
            </c:dLbl>
            <c:dLbl>
              <c:idx val="7"/>
              <c:layout>
                <c:manualLayout>
                  <c:x val="1.3887795275590621E-3"/>
                  <c:y val="6.1302686924123431E-3"/>
                </c:manualLayout>
              </c:layout>
              <c:showVal val="1"/>
            </c:dLbl>
            <c:dLbl>
              <c:idx val="8"/>
              <c:layout>
                <c:manualLayout>
                  <c:x val="4.1665573053368838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НККК им. Атамана Ермака</c:v>
                </c:pt>
                <c:pt idx="1">
                  <c:v>МБОУ СОШ г. Нытва</c:v>
                </c:pt>
                <c:pt idx="2">
                  <c:v>Уральская СОШ</c:v>
                </c:pt>
                <c:pt idx="3">
                  <c:v>Чайковская СОШ</c:v>
                </c:pt>
                <c:pt idx="4">
                  <c:v>ОСОШ</c:v>
                </c:pt>
                <c:pt idx="5">
                  <c:v>ООШ №1</c:v>
                </c:pt>
                <c:pt idx="6">
                  <c:v>ООШ №2</c:v>
                </c:pt>
                <c:pt idx="7">
                  <c:v>Гимназия</c:v>
                </c:pt>
                <c:pt idx="8">
                  <c:v>ООШ №89</c:v>
                </c:pt>
                <c:pt idx="9">
                  <c:v>Григорьевская СОШ</c:v>
                </c:pt>
                <c:pt idx="10">
                  <c:v>Шерьинская-Базовая школа</c:v>
                </c:pt>
                <c:pt idx="11">
                  <c:v>Батуровская ООШ</c:v>
                </c:pt>
                <c:pt idx="12">
                  <c:v>Запольская ООШ</c:v>
                </c:pt>
                <c:pt idx="13">
                  <c:v>Мокинская ООШ</c:v>
                </c:pt>
                <c:pt idx="14">
                  <c:v>Сергинская ООШ</c:v>
                </c:pt>
                <c:pt idx="15">
                  <c:v>Постаноговская ООШ</c:v>
                </c:pt>
                <c:pt idx="16">
                  <c:v>Чекменёвская ООШ</c:v>
                </c:pt>
                <c:pt idx="17">
                  <c:v>Воробьёвская Школа-сад</c:v>
                </c:pt>
                <c:pt idx="18">
                  <c:v>МБС(К)ОУ Школа-интернат</c:v>
                </c:pt>
                <c:pt idx="19">
                  <c:v>МБС(К)ОУ г. Нытва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2015г.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-6.1302686924123431E-3"/>
                </c:manualLayout>
              </c:layout>
              <c:showVal val="1"/>
            </c:dLbl>
            <c:dLbl>
              <c:idx val="1"/>
              <c:layout>
                <c:manualLayout>
                  <c:x val="2.777777777777901E-3"/>
                  <c:y val="-5.8312612239261128E-3"/>
                </c:manualLayout>
              </c:layout>
              <c:showVal val="1"/>
            </c:dLbl>
            <c:dLbl>
              <c:idx val="2"/>
              <c:layout>
                <c:manualLayout>
                  <c:x val="2.7777777777779123E-3"/>
                  <c:y val="-4.0870066943822034E-3"/>
                </c:manualLayout>
              </c:layout>
              <c:showVal val="1"/>
            </c:dLbl>
            <c:dLbl>
              <c:idx val="3"/>
              <c:layout>
                <c:manualLayout>
                  <c:x val="1.3888888888889304E-3"/>
                  <c:y val="-4.0870066943822034E-3"/>
                </c:manualLayout>
              </c:layout>
              <c:showVal val="1"/>
            </c:dLbl>
            <c:dLbl>
              <c:idx val="4"/>
              <c:layout>
                <c:manualLayout>
                  <c:x val="8.3333333333333367E-3"/>
                  <c:y val="6.4294101395221438E-3"/>
                </c:manualLayout>
              </c:layout>
              <c:showVal val="1"/>
            </c:dLbl>
            <c:dLbl>
              <c:idx val="5"/>
              <c:layout>
                <c:manualLayout>
                  <c:x val="2.7777777777779123E-3"/>
                  <c:y val="4.0868457949415609E-3"/>
                </c:manualLayout>
              </c:layout>
              <c:showVal val="1"/>
            </c:dLbl>
            <c:dLbl>
              <c:idx val="6"/>
              <c:layout>
                <c:manualLayout>
                  <c:x val="8.3333333333334026E-3"/>
                  <c:y val="-4.0868457949415609E-3"/>
                </c:manualLayout>
              </c:layout>
              <c:showVal val="1"/>
            </c:dLbl>
            <c:dLbl>
              <c:idx val="7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1.3888888888889737E-3"/>
                  <c:y val="6.4294101395221438E-3"/>
                </c:manualLayout>
              </c:layout>
              <c:showVal val="1"/>
            </c:dLbl>
            <c:showVal val="1"/>
          </c:dLbls>
          <c:cat>
            <c:strRef>
              <c:f>Лист1!$A$2:$A$21</c:f>
              <c:strCache>
                <c:ptCount val="20"/>
                <c:pt idx="0">
                  <c:v>НККК им. Атамана Ермака</c:v>
                </c:pt>
                <c:pt idx="1">
                  <c:v>МБОУ СОШ г. Нытва</c:v>
                </c:pt>
                <c:pt idx="2">
                  <c:v>Уральская СОШ</c:v>
                </c:pt>
                <c:pt idx="3">
                  <c:v>Чайковская СОШ</c:v>
                </c:pt>
                <c:pt idx="4">
                  <c:v>ОСОШ</c:v>
                </c:pt>
                <c:pt idx="5">
                  <c:v>ООШ №1</c:v>
                </c:pt>
                <c:pt idx="6">
                  <c:v>ООШ №2</c:v>
                </c:pt>
                <c:pt idx="7">
                  <c:v>Гимназия</c:v>
                </c:pt>
                <c:pt idx="8">
                  <c:v>ООШ №89</c:v>
                </c:pt>
                <c:pt idx="9">
                  <c:v>Григорьевская СОШ</c:v>
                </c:pt>
                <c:pt idx="10">
                  <c:v>Шерьинская-Базовая школа</c:v>
                </c:pt>
                <c:pt idx="11">
                  <c:v>Батуровская ООШ</c:v>
                </c:pt>
                <c:pt idx="12">
                  <c:v>Запольская ООШ</c:v>
                </c:pt>
                <c:pt idx="13">
                  <c:v>Мокинская ООШ</c:v>
                </c:pt>
                <c:pt idx="14">
                  <c:v>Сергинская ООШ</c:v>
                </c:pt>
                <c:pt idx="15">
                  <c:v>Постаноговская ООШ</c:v>
                </c:pt>
                <c:pt idx="16">
                  <c:v>Чекменёвская ООШ</c:v>
                </c:pt>
                <c:pt idx="17">
                  <c:v>Воробьёвская Школа-сад</c:v>
                </c:pt>
                <c:pt idx="18">
                  <c:v>МБС(К)ОУ Школа-интернат</c:v>
                </c:pt>
                <c:pt idx="19">
                  <c:v>МБС(К)ОУ г. Нытва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hape val="box"/>
        <c:axId val="93597696"/>
        <c:axId val="93599232"/>
        <c:axId val="0"/>
      </c:bar3DChart>
      <c:catAx>
        <c:axId val="93597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>
                <a:solidFill>
                  <a:schemeClr val="tx1"/>
                </a:solidFill>
              </a:defRPr>
            </a:pPr>
            <a:endParaRPr lang="ru-RU"/>
          </a:p>
        </c:txPr>
        <c:crossAx val="93599232"/>
        <c:crosses val="autoZero"/>
        <c:auto val="1"/>
        <c:lblAlgn val="ctr"/>
        <c:lblOffset val="100"/>
      </c:catAx>
      <c:valAx>
        <c:axId val="93599232"/>
        <c:scaling>
          <c:orientation val="minMax"/>
        </c:scaling>
        <c:axPos val="l"/>
        <c:majorGridlines/>
        <c:numFmt formatCode="General" sourceLinked="1"/>
        <c:tickLblPos val="nextTo"/>
        <c:crossAx val="93597696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39087696850393827"/>
          <c:y val="0.94312965160176965"/>
          <c:w val="0.58213484251968561"/>
          <c:h val="5.6870433425551536E-2"/>
        </c:manualLayout>
      </c:layout>
      <c:txPr>
        <a:bodyPr/>
        <a:lstStyle/>
        <a:p>
          <a:pPr>
            <a:defRPr sz="1600" baseline="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7C4E-22B0-4242-AD37-7978BEBFD40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0072-F0F6-4955-AC17-A91C97083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0072-F0F6-4955-AC17-A91C970832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</a:rPr>
              <a:t>Результаты </a:t>
            </a:r>
            <a:br>
              <a:rPr lang="ru-RU" sz="3800" b="1" dirty="0" smtClean="0">
                <a:solidFill>
                  <a:schemeClr val="tx1"/>
                </a:solidFill>
              </a:rPr>
            </a:br>
            <a:r>
              <a:rPr lang="ru-RU" sz="3800" b="1" dirty="0" smtClean="0">
                <a:solidFill>
                  <a:schemeClr val="tx1"/>
                </a:solidFill>
              </a:rPr>
              <a:t>психологического тестирования </a:t>
            </a:r>
            <a:br>
              <a:rPr lang="ru-RU" sz="3800" b="1" dirty="0" smtClean="0">
                <a:solidFill>
                  <a:schemeClr val="tx1"/>
                </a:solidFill>
              </a:rPr>
            </a:br>
            <a:r>
              <a:rPr lang="ru-RU" sz="3800" b="1" dirty="0" smtClean="0">
                <a:solidFill>
                  <a:schemeClr val="tx1"/>
                </a:solidFill>
              </a:rPr>
              <a:t>по раннему выявлению несовершеннолетних группы суицидального риска </a:t>
            </a:r>
            <a:br>
              <a:rPr lang="ru-RU" sz="3800" b="1" dirty="0" smtClean="0">
                <a:solidFill>
                  <a:schemeClr val="tx1"/>
                </a:solidFill>
              </a:rPr>
            </a:br>
            <a:r>
              <a:rPr lang="ru-RU" sz="3800" b="1" dirty="0" smtClean="0">
                <a:solidFill>
                  <a:schemeClr val="tx1"/>
                </a:solidFill>
              </a:rPr>
              <a:t>в 7 – 11 </a:t>
            </a:r>
            <a:r>
              <a:rPr lang="ru-RU" sz="3800" b="1" dirty="0" smtClean="0">
                <a:solidFill>
                  <a:schemeClr val="tx1"/>
                </a:solidFill>
              </a:rPr>
              <a:t>классах</a:t>
            </a:r>
            <a:r>
              <a:rPr lang="ru-RU" sz="3800" b="1" smtClean="0">
                <a:solidFill>
                  <a:schemeClr val="tx1"/>
                </a:solidFill>
              </a:rPr>
              <a:t/>
            </a:r>
            <a:br>
              <a:rPr lang="ru-RU" sz="3800" b="1" smtClean="0">
                <a:solidFill>
                  <a:schemeClr val="tx1"/>
                </a:solidFill>
              </a:rPr>
            </a:br>
            <a:r>
              <a:rPr lang="ru-RU" sz="3800" smtClean="0">
                <a:solidFill>
                  <a:schemeClr val="tx1"/>
                </a:solidFill>
              </a:rPr>
              <a:t>январь 2015 года</a:t>
            </a:r>
            <a:endParaRPr lang="ru-RU" sz="3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2590800" y="5410200"/>
            <a:ext cx="6324600" cy="1206691"/>
          </a:xfrm>
        </p:spPr>
        <p:txBody>
          <a:bodyPr anchor="ctr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Преступления – снижение на </a:t>
            </a:r>
            <a:r>
              <a:rPr lang="ru-RU" sz="2400" dirty="0" smtClean="0">
                <a:solidFill>
                  <a:srgbClr val="C00000"/>
                </a:solidFill>
              </a:rPr>
              <a:t>25%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ООД – снижение на </a:t>
            </a:r>
            <a:r>
              <a:rPr lang="ru-RU" sz="2400" dirty="0" smtClean="0">
                <a:solidFill>
                  <a:srgbClr val="C00000"/>
                </a:solidFill>
              </a:rPr>
              <a:t>11,1%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Административные правонарушения – рост на </a:t>
            </a:r>
            <a:r>
              <a:rPr lang="ru-RU" sz="2400" dirty="0" smtClean="0">
                <a:solidFill>
                  <a:srgbClr val="C00000"/>
                </a:solidFill>
              </a:rPr>
              <a:t>33,3%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Анализ правонарушений среди несовершеннолетних за 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I</a:t>
            </a:r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квартал 2015 года.</a:t>
            </a:r>
            <a:endParaRPr lang="ru-RU" sz="2600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9144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52272"/>
          </a:xfrm>
        </p:spPr>
        <p:txBody>
          <a:bodyPr anchor="ctr"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Преступления совершены </a:t>
            </a:r>
            <a:r>
              <a:rPr lang="ru-RU" sz="2000" dirty="0" smtClean="0">
                <a:solidFill>
                  <a:srgbClr val="FF0000"/>
                </a:solidFill>
              </a:rPr>
              <a:t>7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аппг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>
                <a:solidFill>
                  <a:schemeClr val="tx1"/>
                </a:solidFill>
              </a:rPr>
              <a:t>) учащимися школ Нытвенского района.  Рост на </a:t>
            </a:r>
            <a:r>
              <a:rPr lang="ru-RU" sz="2000" dirty="0" smtClean="0">
                <a:solidFill>
                  <a:srgbClr val="FF0000"/>
                </a:solidFill>
              </a:rPr>
              <a:t>71,4%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 anchor="t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Преступления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Общественно опасные деяния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28600" y="533400"/>
            <a:ext cx="86868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42900" indent="-342900" algn="just">
              <a:buClr>
                <a:schemeClr val="accent1"/>
              </a:buClr>
              <a:buSzPct val="70000"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Общественно опасные деяния совершены </a:t>
            </a:r>
            <a:r>
              <a:rPr lang="ru-RU" sz="2000" dirty="0" smtClean="0">
                <a:solidFill>
                  <a:srgbClr val="FF0000"/>
                </a:solidFill>
              </a:rPr>
              <a:t>11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аппг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ru-RU" sz="2000" dirty="0" smtClean="0">
                <a:solidFill>
                  <a:srgbClr val="FF0000"/>
                </a:solidFill>
              </a:rPr>
              <a:t>9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учащимися, не достигшими 14-летнего возраста</a:t>
            </a:r>
            <a:r>
              <a:rPr lang="ru-RU" sz="2000" dirty="0" smtClean="0"/>
              <a:t>. Рост на </a:t>
            </a:r>
            <a:r>
              <a:rPr lang="ru-RU" sz="2000" dirty="0" smtClean="0">
                <a:solidFill>
                  <a:srgbClr val="FF0000"/>
                </a:solidFill>
              </a:rPr>
              <a:t>18,2%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</a:rPr>
              <a:t>Административные правонарушения</a:t>
            </a:r>
            <a:endParaRPr lang="ru-RU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609600"/>
            <a:ext cx="9144000" cy="65248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342900" lvl="0" indent="-342900">
              <a:buClr>
                <a:schemeClr val="accent1"/>
              </a:buClr>
              <a:buSzPct val="70000"/>
            </a:pPr>
            <a:r>
              <a:rPr lang="ru-RU" sz="2000" dirty="0" smtClean="0"/>
              <a:t>Совершено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6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аппг</a:t>
            </a:r>
            <a:r>
              <a:rPr lang="ru-RU" sz="2000" dirty="0" smtClean="0"/>
              <a:t> – </a:t>
            </a: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/>
              <a:t>) административных правонарушений. 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Рост количества административных правонарушений </a:t>
            </a:r>
            <a:r>
              <a:rPr lang="ru-RU" sz="2000" dirty="0" smtClean="0"/>
              <a:t>на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33,3%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381000"/>
          </a:xfrm>
        </p:spPr>
        <p:txBody>
          <a:bodyPr anchor="ctr"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</a:rPr>
              <a:t>Рейтинг ОО по правонарушениям за </a:t>
            </a:r>
            <a:r>
              <a:rPr lang="en-US" sz="1600" dirty="0" smtClean="0">
                <a:solidFill>
                  <a:schemeClr val="tx1"/>
                </a:solidFill>
                <a:effectLst/>
              </a:rPr>
              <a:t>I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квартал 2015 года</a:t>
            </a:r>
            <a:endParaRPr lang="ru-RU" sz="1600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05109"/>
          <a:ext cx="9144000" cy="65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62"/>
                <a:gridCol w="2043810"/>
                <a:gridCol w="2119925"/>
                <a:gridCol w="2228950"/>
                <a:gridCol w="2313353"/>
              </a:tblGrid>
              <a:tr h="654376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п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реступления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ООД 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правонарушения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Шерьинская - Базовая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Запольская СОШ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Чекменёвская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 школа-сад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Школа-интернат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СОШ г. Нытва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п. Уральский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(1)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НККК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(2)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(0)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89595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(2)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(9)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(4)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28600"/>
          <a:ext cx="9144000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838200"/>
                <a:gridCol w="838200"/>
                <a:gridCol w="838200"/>
                <a:gridCol w="914400"/>
                <a:gridCol w="914400"/>
                <a:gridCol w="1083606"/>
                <a:gridCol w="897594"/>
                <a:gridCol w="914400"/>
              </a:tblGrid>
              <a:tr h="2285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суицидального риска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Обследовано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0061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24600"/>
            <a:ext cx="8839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rgbClr val="FF0000"/>
                </a:solidFill>
              </a:rPr>
              <a:t>Группа суицидального риска составляет 4,4% от количества всех респондентов</a:t>
            </a:r>
            <a:endParaRPr lang="ru-RU" sz="1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3962400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</a:rPr>
              <a:t>Об итогах посещаемости занятий обучающимися за истекший период 2014 – 2015 учебного года</a:t>
            </a:r>
            <a:endParaRPr lang="ru-RU" sz="3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48640"/>
          <a:ext cx="9144002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181"/>
                <a:gridCol w="1086501"/>
                <a:gridCol w="1086501"/>
                <a:gridCol w="960628"/>
                <a:gridCol w="1084462"/>
                <a:gridCol w="995243"/>
                <a:gridCol w="995243"/>
                <a:gridCol w="995243"/>
              </a:tblGrid>
              <a:tr h="3047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/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23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Сроки подачи информации о посещении детьми занятий</a:t>
            </a:r>
            <a:endParaRPr lang="ru-RU" sz="2000" b="1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228604"/>
          <a:ext cx="9143998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99"/>
                <a:gridCol w="1117970"/>
                <a:gridCol w="1071740"/>
                <a:gridCol w="1008697"/>
                <a:gridCol w="1008698"/>
                <a:gridCol w="1008698"/>
                <a:gridCol w="1008698"/>
                <a:gridCol w="1008698"/>
              </a:tblGrid>
              <a:tr h="1523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не обучающихся / по неуважительным причинам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8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8596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1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 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 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/ 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/ 1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/ 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/ 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/ 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/ 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/ 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/ 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/ 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0061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/ 15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/ 18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/ 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/ 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/  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/ 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/ 26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Анализ  посещаемости детьми занятий</a:t>
            </a:r>
            <a:endParaRPr lang="ru-RU" sz="2000" b="1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3962400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</a:rPr>
              <a:t>Основные замечания по ведению мониторинга детей группы риска</a:t>
            </a:r>
            <a:br>
              <a:rPr lang="ru-RU" sz="3800" b="1" dirty="0" smtClean="0">
                <a:solidFill>
                  <a:schemeClr val="tx1"/>
                </a:solidFill>
              </a:rPr>
            </a:br>
            <a:r>
              <a:rPr lang="ru-RU" sz="3800" b="1" dirty="0" smtClean="0">
                <a:solidFill>
                  <a:schemeClr val="tx1"/>
                </a:solidFill>
              </a:rPr>
              <a:t>в </a:t>
            </a:r>
            <a:r>
              <a:rPr lang="en-US" sz="3800" b="1" dirty="0" smtClean="0">
                <a:solidFill>
                  <a:schemeClr val="tx1"/>
                </a:solidFill>
              </a:rPr>
              <a:t>I</a:t>
            </a:r>
            <a:r>
              <a:rPr lang="ru-RU" sz="3800" b="1" dirty="0" smtClean="0">
                <a:solidFill>
                  <a:schemeClr val="tx1"/>
                </a:solidFill>
              </a:rPr>
              <a:t> квартале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b="1" dirty="0" smtClean="0">
                <a:solidFill>
                  <a:schemeClr val="tx1"/>
                </a:solidFill>
              </a:rPr>
              <a:t>2015 года</a:t>
            </a:r>
            <a:endParaRPr lang="ru-RU" sz="3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 anchor="ctr"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cs typeface="Times New Roman" pitchFamily="18" charset="0"/>
              </a:rPr>
              <a:t>Сроки подачи отчётов по мониторингу группы риска</a:t>
            </a:r>
            <a:endParaRPr lang="ru-RU" sz="2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533400"/>
          <a:ext cx="9143999" cy="609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1500"/>
                <a:gridCol w="2381250"/>
                <a:gridCol w="2190751"/>
                <a:gridCol w="2000249"/>
                <a:gridCol w="2000249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2014г.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2014г.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2015г.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п. Уральский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Интернат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 ООШ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 - Базовая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25.03. + 07.04.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06.10.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 школа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29.12.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26.03.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26.09.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29.12.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30.03.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 anchor="ctr">
            <a:noAutofit/>
          </a:bodyPr>
          <a:lstStyle/>
          <a:p>
            <a:pPr algn="ctr"/>
            <a:r>
              <a:rPr lang="ru-RU" sz="2100" b="1" dirty="0" smtClean="0">
                <a:cs typeface="Times New Roman" pitchFamily="18" charset="0"/>
              </a:rPr>
              <a:t>Наличие форм отчётов и корректность заполнения</a:t>
            </a:r>
            <a:endParaRPr lang="ru-RU" sz="2100" b="1" dirty="0"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-1" y="304800"/>
          <a:ext cx="9144001" cy="6309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/>
                <a:gridCol w="762000"/>
                <a:gridCol w="1219200"/>
                <a:gridCol w="914400"/>
                <a:gridCol w="1018306"/>
                <a:gridCol w="886694"/>
                <a:gridCol w="990600"/>
                <a:gridCol w="751849"/>
                <a:gridCol w="695952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Pro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Ежекв-ый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мониторинг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Рейтинг школ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Случаи  суицида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Случаи насилия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Неприступившие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КДНиЗП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 и СОП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Постаноговская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Чекменёвская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Нытва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МБС(К)ОУ с. Сергино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№89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Батуровская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Запольская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Сергинская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На данный момент все замечания исправлены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3505200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 правонарушений несовершеннолетних образовательных организаций </a:t>
            </a:r>
            <a:br>
              <a:rPr lang="ru-RU" sz="4000" dirty="0" smtClean="0">
                <a:solidFill>
                  <a:schemeClr val="tx1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4000" dirty="0" smtClean="0">
                <a:solidFill>
                  <a:schemeClr val="tx1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dirty="0" smtClean="0">
                <a:solidFill>
                  <a:schemeClr val="tx1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квартал 2015 года.</a:t>
            </a:r>
            <a:endParaRPr lang="ru-RU" sz="4000" dirty="0">
              <a:solidFill>
                <a:schemeClr val="tx1"/>
              </a:solidFill>
              <a:effectLst>
                <a:innerShdw blurRad="38100">
                  <a:schemeClr val="tx1">
                    <a:lumMod val="85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2207</TotalTime>
  <Words>1687</Words>
  <Application>Microsoft Office PowerPoint</Application>
  <PresentationFormat>Экран (4:3)</PresentationFormat>
  <Paragraphs>940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Результаты  психологического тестирования  по раннему выявлению несовершеннолетних группы суицидального риска  в 7 – 11 классах январь 2015 года</vt:lpstr>
      <vt:lpstr>Слайд 2</vt:lpstr>
      <vt:lpstr>Об итогах посещаемости занятий обучающимися за истекший период 2014 – 2015 учебного года</vt:lpstr>
      <vt:lpstr>Сроки подачи информации о посещении детьми занятий</vt:lpstr>
      <vt:lpstr>Анализ  посещаемости детьми занятий</vt:lpstr>
      <vt:lpstr>Основные замечания по ведению мониторинга детей группы риска в I квартале 2015 года</vt:lpstr>
      <vt:lpstr>Сроки подачи отчётов по мониторингу группы риска</vt:lpstr>
      <vt:lpstr>Наличие форм отчётов и корректность заполнения</vt:lpstr>
      <vt:lpstr>Анализ  правонарушений несовершеннолетних образовательных организаций  за I квартал 2015 года.</vt:lpstr>
      <vt:lpstr>Анализ правонарушений среди несовершеннолетних за I квартал 2015 года.</vt:lpstr>
      <vt:lpstr>Преступления</vt:lpstr>
      <vt:lpstr>Общественно опасные деяния</vt:lpstr>
      <vt:lpstr>Административные правонарушения</vt:lpstr>
      <vt:lpstr>Рейтинг ОО по правонарушениям за I квартал 2015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муниципального  и дистанционного тура олимпиад</dc:title>
  <cp:lastModifiedBy>Секретарь</cp:lastModifiedBy>
  <cp:revision>184</cp:revision>
  <dcterms:modified xsi:type="dcterms:W3CDTF">2015-04-24T02:40:07Z</dcterms:modified>
</cp:coreProperties>
</file>