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72" r:id="rId5"/>
    <p:sldId id="260" r:id="rId6"/>
    <p:sldId id="267" r:id="rId7"/>
    <p:sldId id="263" r:id="rId8"/>
    <p:sldId id="268" r:id="rId9"/>
    <p:sldId id="269" r:id="rId10"/>
    <p:sldId id="271" r:id="rId11"/>
    <p:sldId id="274" r:id="rId12"/>
    <p:sldId id="275" r:id="rId13"/>
    <p:sldId id="276" r:id="rId14"/>
    <p:sldId id="278" r:id="rId15"/>
  </p:sldIdLst>
  <p:sldSz cx="9144000" cy="6858000" type="screen4x3"/>
  <p:notesSz cx="6735763" cy="9856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3820538057742834E-2"/>
          <c:y val="3.7180186778978212E-2"/>
          <c:w val="0.63990518372703409"/>
          <c:h val="0.7961900750778246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2018г.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Административные правонарушения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2017г.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Административные правонарушения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</c:v>
                </c:pt>
                <c:pt idx="1">
                  <c:v>3</c:v>
                </c:pt>
                <c:pt idx="2">
                  <c:v>15</c:v>
                </c:pt>
              </c:numCache>
            </c:numRef>
          </c:val>
        </c:ser>
        <c:axId val="83834368"/>
        <c:axId val="83835904"/>
      </c:barChart>
      <c:catAx>
        <c:axId val="83834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3835904"/>
        <c:crosses val="autoZero"/>
        <c:auto val="1"/>
        <c:lblAlgn val="ctr"/>
        <c:lblOffset val="100"/>
      </c:catAx>
      <c:valAx>
        <c:axId val="83835904"/>
        <c:scaling>
          <c:orientation val="minMax"/>
        </c:scaling>
        <c:axPos val="l"/>
        <c:majorGridlines/>
        <c:numFmt formatCode="General" sourceLinked="1"/>
        <c:tickLblPos val="nextTo"/>
        <c:crossAx val="8383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94794400699902"/>
          <c:y val="1.9173960813037901E-2"/>
          <c:w val="0.24077516076820948"/>
          <c:h val="0.1453945887362048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2017 года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группа риска СОП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2018 года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группа риска СОП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299</c:v>
                </c:pt>
              </c:numCache>
            </c:numRef>
          </c:val>
        </c:ser>
        <c:axId val="117330304"/>
        <c:axId val="117331840"/>
      </c:barChart>
      <c:catAx>
        <c:axId val="117330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7331840"/>
        <c:crosses val="autoZero"/>
        <c:auto val="1"/>
        <c:lblAlgn val="ctr"/>
        <c:lblOffset val="100"/>
      </c:catAx>
      <c:valAx>
        <c:axId val="117331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73303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2017 года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Семьи группы СОП</c:v>
                </c:pt>
                <c:pt idx="1">
                  <c:v>Дети группы СОП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</c:v>
                </c:pt>
                <c:pt idx="1">
                  <c:v>124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полугодие 2018 года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Семьи группы СОП</c:v>
                </c:pt>
                <c:pt idx="1">
                  <c:v>Дети группы СОП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54</c:v>
                </c:pt>
                <c:pt idx="1">
                  <c:v>126</c:v>
                </c:pt>
              </c:numCache>
            </c:numRef>
          </c:val>
        </c:ser>
        <c:axId val="117447296"/>
        <c:axId val="117465472"/>
      </c:barChart>
      <c:catAx>
        <c:axId val="117447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7465472"/>
        <c:crosses val="autoZero"/>
        <c:auto val="1"/>
        <c:lblAlgn val="ctr"/>
        <c:lblOffset val="100"/>
      </c:catAx>
      <c:valAx>
        <c:axId val="1174654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7447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2017 года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Переход из группы риска в группу СОП</c:v>
                </c:pt>
                <c:pt idx="1">
                  <c:v>Переход из группы риска в группу норма</c:v>
                </c:pt>
                <c:pt idx="2">
                  <c:v>Переход из группы норма в группу СОП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44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полугодие 2018 года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Переход из группы риска в группу СОП</c:v>
                </c:pt>
                <c:pt idx="1">
                  <c:v>Переход из группы риска в группу норма</c:v>
                </c:pt>
                <c:pt idx="2">
                  <c:v>Переход из группы норма в группу СОП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84</c:v>
                </c:pt>
                <c:pt idx="2">
                  <c:v>14</c:v>
                </c:pt>
              </c:numCache>
            </c:numRef>
          </c:val>
        </c:ser>
        <c:axId val="100783616"/>
        <c:axId val="100785152"/>
      </c:barChart>
      <c:catAx>
        <c:axId val="100783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0785152"/>
        <c:crosses val="autoZero"/>
        <c:auto val="1"/>
        <c:lblAlgn val="ctr"/>
        <c:lblOffset val="100"/>
      </c:catAx>
      <c:valAx>
        <c:axId val="100785152"/>
        <c:scaling>
          <c:orientation val="minMax"/>
        </c:scaling>
        <c:axPos val="l"/>
        <c:majorGridlines/>
        <c:numFmt formatCode="General" sourceLinked="1"/>
        <c:tickLblPos val="nextTo"/>
        <c:crossAx val="100783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заняты дополнительным образованием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 полулгодие 2017 года</c:v>
                </c:pt>
                <c:pt idx="1">
                  <c:v>1полугодие 2018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151</c:v>
                </c:pt>
                <c:pt idx="1">
                  <c:v>162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заняты дополнительным образованием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 полулгодие 2017 года</c:v>
                </c:pt>
                <c:pt idx="1">
                  <c:v>1полугодие 2018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44</c:v>
                </c:pt>
                <c:pt idx="1">
                  <c:v>137</c:v>
                </c:pt>
              </c:numCache>
            </c:numRef>
          </c:val>
        </c:ser>
        <c:overlap val="100"/>
        <c:axId val="117412224"/>
        <c:axId val="117413760"/>
      </c:barChart>
      <c:catAx>
        <c:axId val="117412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7413760"/>
        <c:crosses val="autoZero"/>
        <c:auto val="1"/>
        <c:lblAlgn val="ctr"/>
        <c:lblOffset val="100"/>
      </c:catAx>
      <c:valAx>
        <c:axId val="117413760"/>
        <c:scaling>
          <c:orientation val="minMax"/>
        </c:scaling>
        <c:axPos val="l"/>
        <c:majorGridlines/>
        <c:numFmt formatCode="General" sourceLinked="1"/>
        <c:tickLblPos val="nextTo"/>
        <c:crossAx val="1174122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3820538057742821E-2"/>
          <c:y val="3.8617102210049846E-2"/>
          <c:w val="0.74908147419072724"/>
          <c:h val="0.6046660200083685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2016 - 2017 уч. г.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Григорьевская </c:v>
                </c:pt>
                <c:pt idx="1">
                  <c:v>Батуровская </c:v>
                </c:pt>
                <c:pt idx="2">
                  <c:v>Чайковская </c:v>
                </c:pt>
                <c:pt idx="3">
                  <c:v>СОШ п.Уральский</c:v>
                </c:pt>
                <c:pt idx="4">
                  <c:v>МБОУ СОШ г. Нытва</c:v>
                </c:pt>
                <c:pt idx="5">
                  <c:v>НККК им. Атамана Ермака</c:v>
                </c:pt>
                <c:pt idx="6">
                  <c:v>ООШ № 2</c:v>
                </c:pt>
                <c:pt idx="7">
                  <c:v>ООШ № 1</c:v>
                </c:pt>
                <c:pt idx="8">
                  <c:v>Чекменевская</c:v>
                </c:pt>
                <c:pt idx="9">
                  <c:v> Шерьинская-Базовая</c:v>
                </c:pt>
                <c:pt idx="10">
                  <c:v>Сергинская </c:v>
                </c:pt>
                <c:pt idx="11">
                  <c:v>Постаноговская </c:v>
                </c:pt>
                <c:pt idx="12">
                  <c:v>Мокинская </c:v>
                </c:pt>
                <c:pt idx="13">
                  <c:v>ООШ №89 ст. григорьевская</c:v>
                </c:pt>
                <c:pt idx="14">
                  <c:v>Гимназия</c:v>
                </c:pt>
                <c:pt idx="15">
                  <c:v>Запольская 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11</c:v>
                </c:pt>
                <c:pt idx="1">
                  <c:v>9</c:v>
                </c:pt>
                <c:pt idx="2">
                  <c:v>31</c:v>
                </c:pt>
                <c:pt idx="3">
                  <c:v>12</c:v>
                </c:pt>
                <c:pt idx="4">
                  <c:v>8</c:v>
                </c:pt>
                <c:pt idx="5">
                  <c:v>5</c:v>
                </c:pt>
                <c:pt idx="6">
                  <c:v>8</c:v>
                </c:pt>
                <c:pt idx="7">
                  <c:v>8</c:v>
                </c:pt>
                <c:pt idx="8">
                  <c:v>2</c:v>
                </c:pt>
                <c:pt idx="9">
                  <c:v>17</c:v>
                </c:pt>
                <c:pt idx="10">
                  <c:v>7</c:v>
                </c:pt>
                <c:pt idx="11">
                  <c:v>4</c:v>
                </c:pt>
                <c:pt idx="12">
                  <c:v>2</c:v>
                </c:pt>
                <c:pt idx="13">
                  <c:v>0</c:v>
                </c:pt>
                <c:pt idx="14">
                  <c:v>3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2017-2018 уч. г.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Григорьевская </c:v>
                </c:pt>
                <c:pt idx="1">
                  <c:v>Батуровская </c:v>
                </c:pt>
                <c:pt idx="2">
                  <c:v>Чайковская </c:v>
                </c:pt>
                <c:pt idx="3">
                  <c:v>СОШ п.Уральский</c:v>
                </c:pt>
                <c:pt idx="4">
                  <c:v>МБОУ СОШ г. Нытва</c:v>
                </c:pt>
                <c:pt idx="5">
                  <c:v>НККК им. Атамана Ермака</c:v>
                </c:pt>
                <c:pt idx="6">
                  <c:v>ООШ № 2</c:v>
                </c:pt>
                <c:pt idx="7">
                  <c:v>ООШ № 1</c:v>
                </c:pt>
                <c:pt idx="8">
                  <c:v>Чекменевская</c:v>
                </c:pt>
                <c:pt idx="9">
                  <c:v> Шерьинская-Базовая</c:v>
                </c:pt>
                <c:pt idx="10">
                  <c:v>Сергинская </c:v>
                </c:pt>
                <c:pt idx="11">
                  <c:v>Постаноговская </c:v>
                </c:pt>
                <c:pt idx="12">
                  <c:v>Мокинская </c:v>
                </c:pt>
                <c:pt idx="13">
                  <c:v>ООШ №89 ст. григорьевская</c:v>
                </c:pt>
                <c:pt idx="14">
                  <c:v>Гимназия</c:v>
                </c:pt>
                <c:pt idx="15">
                  <c:v>Запольская 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28</c:v>
                </c:pt>
                <c:pt idx="1">
                  <c:v>24</c:v>
                </c:pt>
                <c:pt idx="2">
                  <c:v>23</c:v>
                </c:pt>
                <c:pt idx="3">
                  <c:v>13</c:v>
                </c:pt>
                <c:pt idx="4">
                  <c:v>12</c:v>
                </c:pt>
                <c:pt idx="5">
                  <c:v>10</c:v>
                </c:pt>
                <c:pt idx="6">
                  <c:v>9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  <c:pt idx="10">
                  <c:v>5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0</c:v>
                </c:pt>
              </c:numCache>
            </c:numRef>
          </c:val>
        </c:ser>
        <c:axId val="117709056"/>
        <c:axId val="117710848"/>
      </c:barChart>
      <c:catAx>
        <c:axId val="117709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>
                <a:latin typeface="Times New Roman" pitchFamily="18" charset="0"/>
              </a:defRPr>
            </a:pPr>
            <a:endParaRPr lang="ru-RU"/>
          </a:p>
        </c:txPr>
        <c:crossAx val="117710848"/>
        <c:crosses val="autoZero"/>
        <c:auto val="1"/>
        <c:lblAlgn val="ctr"/>
        <c:lblOffset val="100"/>
      </c:catAx>
      <c:valAx>
        <c:axId val="117710848"/>
        <c:scaling>
          <c:orientation val="minMax"/>
        </c:scaling>
        <c:axPos val="l"/>
        <c:majorGridlines/>
        <c:numFmt formatCode="General" sourceLinked="1"/>
        <c:tickLblPos val="nextTo"/>
        <c:crossAx val="117709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78816710411195"/>
          <c:y val="0.25179904142416909"/>
          <c:w val="0.18682294400699942"/>
          <c:h val="0.15099128913233756"/>
        </c:manualLayout>
      </c:layout>
      <c:txPr>
        <a:bodyPr/>
        <a:lstStyle/>
        <a:p>
          <a:pPr>
            <a:defRPr sz="13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0.7</cdr:x>
      <cdr:y>0.32093</cdr:y>
    </cdr:to>
    <cdr:sp macro="" textlink="">
      <cdr:nvSpPr>
        <cdr:cNvPr id="2" name="Подзаголовок 2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0"/>
          <a:ext cx="6400800" cy="175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>
          <a:lvl1pPr marL="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32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1pPr>
          <a:lvl2pPr marL="4572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8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2pPr>
          <a:lvl3pPr marL="9144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4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3pPr>
          <a:lvl4pPr marL="13716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4pPr>
          <a:lvl5pPr marL="18288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5pPr>
          <a:lvl6pPr marL="22860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6pPr>
          <a:lvl7pPr marL="27432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7pPr>
          <a:lvl8pPr marL="32004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8pPr>
          <a:lvl9pPr marL="36576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0.7</cdr:x>
      <cdr:y>0.32093</cdr:y>
    </cdr:to>
    <cdr:sp macro="" textlink="">
      <cdr:nvSpPr>
        <cdr:cNvPr id="3" name="Подзаголовок 2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0"/>
          <a:ext cx="6400800" cy="175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>
          <a:lvl1pPr marL="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32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1pPr>
          <a:lvl2pPr marL="4572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8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2pPr>
          <a:lvl3pPr marL="9144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4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3pPr>
          <a:lvl4pPr marL="13716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4pPr>
          <a:lvl5pPr marL="18288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5pPr>
          <a:lvl6pPr marL="22860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6pPr>
          <a:lvl7pPr marL="27432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7pPr>
          <a:lvl8pPr marL="32004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8pPr>
          <a:lvl9pPr marL="3657600" indent="0" algn="ctr" defTabSz="914400" rtl="0" eaLnBrk="1" latinLnBrk="0" hangingPunct="1">
            <a:spcBef>
              <a:spcPct val="20000"/>
            </a:spcBef>
            <a:buFont typeface="Arial" pitchFamily="34" charset="0"/>
            <a:buNone/>
            <a:defRPr sz="2000" kern="1200">
              <a:solidFill>
                <a:sysClr val="windowText" lastClr="000000">
                  <a:tint val="75000"/>
                </a:sysClr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0.72358</cdr:x>
      <cdr:y>0.24658</cdr:y>
    </cdr:from>
    <cdr:to>
      <cdr:x>0.97657</cdr:x>
      <cdr:y>0.82995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57982" y="1285884"/>
          <a:ext cx="2223016" cy="3042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Преступления – </a:t>
          </a:r>
          <a:r>
            <a: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снижение на </a:t>
          </a:r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62%</a:t>
          </a:r>
        </a:p>
        <a:p xmlns:a="http://schemas.openxmlformats.org/drawingml/2006/main">
          <a:endParaRPr lang="ru-RU" sz="24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ООД – </a:t>
          </a:r>
          <a:r>
            <a: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 прежнем уровне</a:t>
          </a:r>
          <a:endParaRPr lang="ru-RU" sz="24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24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Административные правонарушения – </a:t>
          </a:r>
          <a:r>
            <a: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снижение на </a:t>
          </a:r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60% </a:t>
          </a:r>
          <a:endParaRPr lang="ru-RU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85861"/>
            <a:ext cx="7958166" cy="23145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Профилактика правонарушений и преступлений несовершеннолетних. Анализ. Новые подходы.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4143380"/>
            <a:ext cx="6215106" cy="15716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Отдел психолого-педагогического сопровождения МКУ «Центр по обслуживанию образовательных организаций»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00430" y="607220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Август 2018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29642" cy="64294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Семейные</a:t>
            </a:r>
            <a:r>
              <a:rPr lang="ru-RU" sz="2800" dirty="0" smtClean="0"/>
              <a:t> </a:t>
            </a:r>
            <a:r>
              <a:rPr lang="ru-RU" sz="2800" b="1" dirty="0" smtClean="0"/>
              <a:t>клубы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714356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районе функционируют </a:t>
            </a:r>
            <a:r>
              <a:rPr lang="ru-RU" b="1" dirty="0" smtClean="0"/>
              <a:t>23</a:t>
            </a:r>
            <a:r>
              <a:rPr lang="ru-RU" dirty="0" smtClean="0"/>
              <a:t> семейных клуба: из них 12 в школах, 9 – в детских садах, 2- в учреждениях дополнительного образования</a:t>
            </a:r>
          </a:p>
          <a:p>
            <a:pPr algn="ctr"/>
            <a:r>
              <a:rPr lang="ru-RU" dirty="0" smtClean="0"/>
              <a:t>Деятельность реализуется через проведение: психологических тренингов, семинаров, круглых столов, участие родителей в тематических праздниках, совместные занятия и родителей</a:t>
            </a:r>
          </a:p>
          <a:p>
            <a:endParaRPr lang="ru-RU" dirty="0"/>
          </a:p>
        </p:txBody>
      </p:sp>
      <p:pic>
        <p:nvPicPr>
          <p:cNvPr id="23554" name="Picture 2" descr="C:\Documents and Settings\Пономарева\Рабочий стол\image_15224608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6319" y="2357430"/>
            <a:ext cx="2894045" cy="1924540"/>
          </a:xfrm>
          <a:prstGeom prst="rect">
            <a:avLst/>
          </a:prstGeom>
          <a:noFill/>
        </p:spPr>
      </p:pic>
      <p:pic>
        <p:nvPicPr>
          <p:cNvPr id="23555" name="Picture 3" descr="C:\Documents and Settings\Пономарева\Рабочий стол\image_152244241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72198" y="2357430"/>
            <a:ext cx="2904039" cy="1931617"/>
          </a:xfrm>
          <a:prstGeom prst="rect">
            <a:avLst/>
          </a:prstGeom>
          <a:noFill/>
        </p:spPr>
      </p:pic>
      <p:pic>
        <p:nvPicPr>
          <p:cNvPr id="23556" name="Picture 4" descr="C:\Documents and Settings\Пономарева\Рабочий стол\image_148495563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71802" y="2357430"/>
            <a:ext cx="2951758" cy="196335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85852" y="492919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 2017 -2018 учебный год проведено 117 мероприятий, в них приняло участие 1534 родителя, 603 ребенка, 208 педагогов.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Профилактика профессионального сгорания педагогов</a:t>
            </a:r>
            <a:endParaRPr lang="ru-RU" b="1" dirty="0"/>
          </a:p>
        </p:txBody>
      </p:sp>
      <p:pic>
        <p:nvPicPr>
          <p:cNvPr id="24578" name="Picture 2" descr="C:\Documents and Settings\Пономарева\Рабочий стол\rGEYqf5_Ic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4518405"/>
            <a:ext cx="2928958" cy="2196719"/>
          </a:xfrm>
          <a:prstGeom prst="rect">
            <a:avLst/>
          </a:prstGeom>
          <a:noFill/>
        </p:spPr>
      </p:pic>
      <p:pic>
        <p:nvPicPr>
          <p:cNvPr id="24579" name="Picture 3" descr="C:\Documents and Settings\Пономарева\Рабочий стол\tXlO85BmHTk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1500174"/>
            <a:ext cx="2214578" cy="2952770"/>
          </a:xfrm>
          <a:prstGeom prst="rect">
            <a:avLst/>
          </a:prstGeom>
          <a:noFill/>
        </p:spPr>
      </p:pic>
      <p:pic>
        <p:nvPicPr>
          <p:cNvPr id="24580" name="Picture 4" descr="C:\Documents and Settings\Пономарева\Рабочий стол\Q4B6H-WtP3o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43636" y="1500174"/>
            <a:ext cx="2250297" cy="3000396"/>
          </a:xfrm>
          <a:prstGeom prst="rect">
            <a:avLst/>
          </a:prstGeom>
          <a:noFill/>
        </p:spPr>
      </p:pic>
      <p:pic>
        <p:nvPicPr>
          <p:cNvPr id="24582" name="Picture 6" descr="C:\Documents and Settings\Пономарева\Рабочий стол\q7JiJbXpvl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14678" y="1500174"/>
            <a:ext cx="2214578" cy="2952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29642" cy="207170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Порядок работы субъектов системы профилактики безнадзорности </a:t>
            </a:r>
            <a:br>
              <a:rPr lang="ru-RU" sz="2400" b="1" dirty="0" smtClean="0"/>
            </a:br>
            <a:r>
              <a:rPr lang="ru-RU" sz="2400" b="1" dirty="0" smtClean="0"/>
              <a:t>и правонарушений несовершеннолетних по раннему выявлению фактов детского и семейного неблагополучия и организации индивидуальной профилактической работы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357430"/>
            <a:ext cx="8501122" cy="414340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Критерии психологического, эмоционально-личностного состояния несовершеннолетнего</a:t>
            </a:r>
            <a:r>
              <a:rPr lang="ru-RU" dirty="0" smtClean="0"/>
              <a:t> </a:t>
            </a:r>
            <a:r>
              <a:rPr lang="ru-RU" b="1" dirty="0" smtClean="0"/>
              <a:t>его межличностной сферы</a:t>
            </a:r>
            <a:r>
              <a:rPr lang="ru-RU" dirty="0" smtClean="0"/>
              <a:t> (*по результатам диагностики педагога- психолога) </a:t>
            </a:r>
          </a:p>
          <a:p>
            <a:r>
              <a:rPr lang="ru-RU" b="1" dirty="0" smtClean="0"/>
              <a:t> Критерии по  учебной деятельности, поведения несовершеннолетнего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Критерии по  семейной ситуации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Регламент по организации работы по раннему выявлению детского </a:t>
            </a:r>
            <a:br>
              <a:rPr lang="ru-RU" sz="2000" b="1" dirty="0" smtClean="0"/>
            </a:br>
            <a:r>
              <a:rPr lang="ru-RU" sz="2000" b="1" dirty="0" smtClean="0"/>
              <a:t>и семейного неблагополучия и профилактике безнадзорности </a:t>
            </a:r>
            <a:br>
              <a:rPr lang="ru-RU" sz="2000" b="1" dirty="0" smtClean="0"/>
            </a:br>
            <a:r>
              <a:rPr lang="ru-RU" sz="2000" b="1" dirty="0" smtClean="0"/>
              <a:t>и правонарушений в образовательных организациях Пермского края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Дополнения в должностные инструкции: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Классный руководитель</a:t>
            </a:r>
            <a:r>
              <a:rPr lang="ru-RU" b="1" dirty="0" smtClean="0"/>
              <a:t> 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Социальный педагог:</a:t>
            </a:r>
          </a:p>
          <a:p>
            <a:r>
              <a:rPr lang="ru-RU" b="1" i="1" dirty="0" smtClean="0">
                <a:solidFill>
                  <a:srgbClr val="CC3300"/>
                </a:solidFill>
              </a:rPr>
              <a:t>Педагог-психолог, учитель-логопед, учитель-дефектолог</a:t>
            </a:r>
            <a:r>
              <a:rPr lang="ru-RU" b="1" dirty="0" smtClean="0"/>
              <a:t> 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З</a:t>
            </a:r>
            <a:r>
              <a:rPr lang="ru-RU" b="1" i="1" dirty="0" smtClean="0">
                <a:solidFill>
                  <a:schemeClr val="accent2"/>
                </a:solidFill>
              </a:rPr>
              <a:t>аместитель руководителя, ответственный за воспитательную и профилактическую работу</a:t>
            </a:r>
            <a:r>
              <a:rPr lang="ru-RU" sz="4800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58204" cy="127478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C3300"/>
                </a:solidFill>
              </a:rPr>
              <a:t>СИСТЕМА</a:t>
            </a:r>
            <a:br>
              <a:rPr lang="ru-RU" sz="2400" b="1" dirty="0">
                <a:solidFill>
                  <a:srgbClr val="CC3300"/>
                </a:solidFill>
              </a:rPr>
            </a:br>
            <a:r>
              <a:rPr lang="ru-RU" sz="2400" b="1" dirty="0">
                <a:solidFill>
                  <a:srgbClr val="CC3300"/>
                </a:solidFill>
              </a:rPr>
              <a:t>организации ведомственного контроля деятельности субъектов системы профилактики детского и семейного неблагополучия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dirty="0">
                <a:solidFill>
                  <a:schemeClr val="accent2"/>
                </a:solidFill>
              </a:rPr>
              <a:t>I</a:t>
            </a:r>
            <a:r>
              <a:rPr lang="ru-RU" sz="2800" b="1" u="sng" dirty="0">
                <a:solidFill>
                  <a:schemeClr val="accent2"/>
                </a:solidFill>
              </a:rPr>
              <a:t> </a:t>
            </a:r>
            <a:r>
              <a:rPr lang="ru-RU" sz="2800" b="1" u="sng" dirty="0" smtClean="0">
                <a:solidFill>
                  <a:schemeClr val="accent2"/>
                </a:solidFill>
              </a:rPr>
              <a:t>уровень.  </a:t>
            </a:r>
            <a:endParaRPr lang="ru-RU" sz="2800" b="1" u="sng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sz="1800" b="1" i="1" dirty="0"/>
              <a:t>Уровень заместителя директора по воспитательной работе (заведующего дошкольной) образовательной организации</a:t>
            </a:r>
            <a:r>
              <a:rPr lang="ru-RU" sz="2000" i="1" dirty="0"/>
              <a:t>  </a:t>
            </a:r>
          </a:p>
          <a:p>
            <a:pPr>
              <a:buFontTx/>
              <a:buNone/>
            </a:pPr>
            <a:r>
              <a:rPr lang="en-US" sz="2400" b="1" i="1" u="sng" dirty="0">
                <a:solidFill>
                  <a:srgbClr val="CC3300"/>
                </a:solidFill>
              </a:rPr>
              <a:t>II </a:t>
            </a:r>
            <a:r>
              <a:rPr lang="ru-RU" sz="2400" b="1" i="1" u="sng" dirty="0" smtClean="0">
                <a:solidFill>
                  <a:srgbClr val="CC3300"/>
                </a:solidFill>
              </a:rPr>
              <a:t>уровень.  </a:t>
            </a:r>
            <a:endParaRPr lang="ru-RU" sz="2400" b="1" u="sng" dirty="0">
              <a:solidFill>
                <a:srgbClr val="CC3300"/>
              </a:solidFill>
            </a:endParaRPr>
          </a:p>
          <a:p>
            <a:pPr>
              <a:buFontTx/>
              <a:buNone/>
            </a:pPr>
            <a:r>
              <a:rPr lang="ru-RU" sz="1600" b="1" i="1" dirty="0"/>
              <a:t>Уровень начальника структурного подразделения администрации муниципального района (городского округа), курирующего вопросы образования</a:t>
            </a:r>
            <a:r>
              <a:rPr lang="ru-RU" sz="1600" dirty="0"/>
              <a:t> </a:t>
            </a:r>
          </a:p>
          <a:p>
            <a:pPr>
              <a:buFontTx/>
              <a:buNone/>
            </a:pPr>
            <a:r>
              <a:rPr lang="ru-RU" sz="1600" b="1" dirty="0"/>
              <a:t>Уровень муниципальной комиссии по делам несовершеннолетних и защите их прав</a:t>
            </a:r>
            <a:r>
              <a:rPr lang="ru-RU" sz="1600" dirty="0"/>
              <a:t> </a:t>
            </a:r>
          </a:p>
          <a:p>
            <a:pPr>
              <a:buFontTx/>
              <a:buNone/>
            </a:pPr>
            <a:r>
              <a:rPr lang="ru-RU" sz="1600" b="1" dirty="0"/>
              <a:t>Уровень начальника структурного подразделения администрации муниципального района (городского округа), курирующего вопросы культуры, физической культуры, молодежной политики</a:t>
            </a:r>
            <a:r>
              <a:rPr lang="ru-RU" sz="1600" dirty="0"/>
              <a:t> </a:t>
            </a:r>
          </a:p>
          <a:p>
            <a:pPr>
              <a:buFontTx/>
              <a:buNone/>
            </a:pPr>
            <a:r>
              <a:rPr lang="ru-RU" sz="1600" b="1" dirty="0"/>
              <a:t>Уровень руководителя территориального управления министерства социального развития</a:t>
            </a:r>
            <a:r>
              <a:rPr lang="ru-RU" sz="1600" dirty="0"/>
              <a:t> </a:t>
            </a:r>
          </a:p>
          <a:p>
            <a:pPr>
              <a:buFontTx/>
              <a:buNone/>
            </a:pPr>
            <a:r>
              <a:rPr lang="en-US" b="1" u="sng" dirty="0">
                <a:solidFill>
                  <a:schemeClr val="accent2"/>
                </a:solidFill>
              </a:rPr>
              <a:t>III</a:t>
            </a:r>
            <a:r>
              <a:rPr lang="ru-RU" b="1" u="sng" dirty="0">
                <a:solidFill>
                  <a:schemeClr val="accent2"/>
                </a:solidFill>
              </a:rPr>
              <a:t> </a:t>
            </a:r>
            <a:r>
              <a:rPr lang="ru-RU" b="1" u="sng" dirty="0" smtClean="0">
                <a:solidFill>
                  <a:schemeClr val="accent2"/>
                </a:solidFill>
              </a:rPr>
              <a:t>уровень. краевой</a:t>
            </a:r>
            <a:r>
              <a:rPr lang="ru-RU" u="sng" dirty="0" smtClean="0">
                <a:solidFill>
                  <a:schemeClr val="accent2"/>
                </a:solidFill>
              </a:rPr>
              <a:t> </a:t>
            </a:r>
            <a:endParaRPr lang="ru-RU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15436" cy="132717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Анализ правонарушений несовершеннолетних </a:t>
            </a:r>
            <a:br>
              <a:rPr lang="ru-RU" sz="2800" b="1" dirty="0" smtClean="0"/>
            </a:br>
            <a:r>
              <a:rPr lang="ru-RU" sz="2800" b="1" dirty="0" smtClean="0"/>
              <a:t>за </a:t>
            </a:r>
            <a:r>
              <a:rPr lang="en-US" sz="2800" b="1" dirty="0" smtClean="0"/>
              <a:t>I</a:t>
            </a:r>
            <a:r>
              <a:rPr lang="ru-RU" sz="2800" b="1" dirty="0" smtClean="0"/>
              <a:t> полугодие 2018г. (АППГ 2017г.)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357298"/>
          <a:ext cx="878687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150019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Количество детей группы риска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социально опасного положения и  количество семей и детей группы социально опасного положения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образовательных организациях  Нытвенского муниципального района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полугодие 2018года (АППГ  2017 года)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785927"/>
          <a:ext cx="435771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00562" y="3857628"/>
          <a:ext cx="4257676" cy="2554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786842" cy="10715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группы риска социального положение </a:t>
            </a:r>
            <a:br>
              <a:rPr lang="ru-RU" sz="2800" b="1" dirty="0" smtClean="0"/>
            </a:br>
            <a:r>
              <a:rPr lang="ru-RU" sz="2800" b="1" dirty="0" smtClean="0"/>
              <a:t>за 1 полугодие 2018 года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1428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Охват детей группы риска социально опасного положения  дополнительным образованием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полугодие 2018 года.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Проведение восстановительных программ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школьными службами примирения района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2017 - 2018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(АППГ 2016 – 2017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1071546"/>
            <a:ext cx="821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Количество восстановительных программ ШСП за 2017-2018 учебный год –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148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(АППГ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131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142876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Реализация социального проекта по профилактике буллинга «Рядом с тобой»</a:t>
            </a:r>
            <a:br>
              <a:rPr lang="ru-RU" sz="3200" b="1" dirty="0" smtClean="0"/>
            </a:br>
            <a:r>
              <a:rPr lang="ru-RU" altLang="ru-RU" sz="3200" b="1" dirty="0" smtClean="0"/>
              <a:t>ноябрь 2016 г. - декабрь 2017г.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 МБОУ ООШ № 2 г. Нытва;                                  МБОУ СОШ г. Нытва;</a:t>
            </a:r>
          </a:p>
          <a:p>
            <a:pPr>
              <a:buNone/>
            </a:pPr>
            <a:r>
              <a:rPr lang="ru-RU" sz="1800" dirty="0" smtClean="0"/>
              <a:t>           МБОУ Чайковская СОШ;                              МБОУ Григорьевская СОШ;</a:t>
            </a:r>
          </a:p>
          <a:p>
            <a:pPr>
              <a:buNone/>
            </a:pPr>
            <a:r>
              <a:rPr lang="ru-RU" sz="1800" dirty="0" smtClean="0"/>
              <a:t>                                      МБОУ СОШ «Шерьинская-Базовая школа»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4" name="Picture 3" descr="D:\Пономарева Инна Александровна\ШСП\мероприятия для руководителей ШСП\2017-2018 учгод\07.02.18г\фото кафе мира начало реализации проекта\w71jAuZ0L1w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2571744"/>
            <a:ext cx="2357455" cy="132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DSC0514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929322" y="2643182"/>
            <a:ext cx="2357453" cy="132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gizatullinama.NOCSCH\Desktop\ШСП\ФОТО\ДЕНЬ ЗДОРОВЬЯ-апрель 2017\6классы\IMG_9920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/>
            </a:extLst>
          </a:blip>
          <a:srcRect/>
          <a:stretch>
            <a:fillRect/>
          </a:stretch>
        </p:blipFill>
        <p:spPr>
          <a:xfrm>
            <a:off x="3143240" y="2571745"/>
            <a:ext cx="2143140" cy="1429530"/>
          </a:xfrm>
          <a:prstGeom prst="rect">
            <a:avLst/>
          </a:prstGeom>
          <a:effectLst>
            <a:softEdge rad="112500"/>
          </a:effectLst>
          <a:extLst>
            <a:ext uri="{909E8E84-426E-40DD-AFC4-6F175D3DCCD1}"/>
          </a:extLst>
        </p:spPr>
      </p:pic>
      <p:graphicFrame>
        <p:nvGraphicFramePr>
          <p:cNvPr id="1026" name="Содержимое 3"/>
          <p:cNvGraphicFramePr>
            <a:graphicFrameLocks noGrp="1"/>
          </p:cNvGraphicFramePr>
          <p:nvPr/>
        </p:nvGraphicFramePr>
        <p:xfrm>
          <a:off x="214283" y="4071943"/>
          <a:ext cx="5643602" cy="2000264"/>
        </p:xfrm>
        <a:graphic>
          <a:graphicData uri="http://schemas.openxmlformats.org/presentationml/2006/ole">
            <p:oleObj spid="_x0000_s1026" r:id="rId6" imgW="7791363" imgH="3926164" progId="Excel.Sheet.8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844" y="6072206"/>
            <a:ext cx="5357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Calibri" pitchFamily="34" charset="0"/>
              </a:rPr>
              <a:t>Снизилось количество обучающихся «жертв» на 33%, «агрессоров» - 48%</a:t>
            </a:r>
            <a:endParaRPr lang="ru-RU" sz="1200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4500570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Успешный опыт работы:  </a:t>
            </a:r>
            <a:r>
              <a:rPr lang="ru-RU" dirty="0" smtClean="0"/>
              <a:t>МБОУ СОШ г. Нытва, МБОУ Чайковская СОШ, МБОУ Григорьевская СОШ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571504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Межмуниципальный слет «ШСП:  10 лет вместе»</a:t>
            </a:r>
          </a:p>
        </p:txBody>
      </p:sp>
      <p:pic>
        <p:nvPicPr>
          <p:cNvPr id="2051" name="Содержимое 5" descr="ШСП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14282" y="714356"/>
            <a:ext cx="3511190" cy="2339973"/>
          </a:xfrm>
        </p:spPr>
      </p:pic>
      <p:pic>
        <p:nvPicPr>
          <p:cNvPr id="4" name="Содержимое 3" descr="ШСП 10 лет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857752" y="642918"/>
            <a:ext cx="3396983" cy="2263862"/>
          </a:xfrm>
          <a:prstGeom prst="rect">
            <a:avLst/>
          </a:prstGeom>
        </p:spPr>
      </p:pic>
      <p:pic>
        <p:nvPicPr>
          <p:cNvPr id="2" name="Picture 2" descr="C:\Documents and Settings\Пономарева\Рабочий стол\-KMlVaB055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20" y="4286256"/>
            <a:ext cx="3214710" cy="2142303"/>
          </a:xfrm>
          <a:prstGeom prst="rect">
            <a:avLst/>
          </a:prstGeom>
          <a:noFill/>
        </p:spPr>
      </p:pic>
      <p:pic>
        <p:nvPicPr>
          <p:cNvPr id="3" name="Picture 3" descr="C:\Documents and Settings\Пономарева\Рабочий стол\LlTrfzLup0A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428860" y="2214610"/>
            <a:ext cx="3500462" cy="2332730"/>
          </a:xfrm>
          <a:prstGeom prst="rect">
            <a:avLst/>
          </a:prstGeom>
          <a:noFill/>
        </p:spPr>
      </p:pic>
      <p:pic>
        <p:nvPicPr>
          <p:cNvPr id="2052" name="Picture 4" descr="C:\Documents and Settings\Пономарева\Рабочий стол\MCp6rvsy4bw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715008" y="4357694"/>
            <a:ext cx="3024784" cy="201573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00760" y="3000372"/>
            <a:ext cx="2857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5 районов: Нытвенский, Сивинский, </a:t>
            </a:r>
          </a:p>
          <a:p>
            <a:r>
              <a:rPr lang="ru-RU" sz="1600" b="1" dirty="0" smtClean="0"/>
              <a:t>Карагайский, Очерский, </a:t>
            </a:r>
          </a:p>
          <a:p>
            <a:r>
              <a:rPr lang="ru-RU" sz="1600" b="1" dirty="0" smtClean="0"/>
              <a:t>Верещагинский</a:t>
            </a:r>
            <a:endParaRPr lang="ru-RU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3357562"/>
            <a:ext cx="2643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17 команд - 159 человек</a:t>
            </a:r>
            <a:endParaRPr lang="ru-RU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6540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Родительское образование </a:t>
            </a:r>
          </a:p>
        </p:txBody>
      </p:sp>
      <p:pic>
        <p:nvPicPr>
          <p:cNvPr id="4099" name="Содержимое 3" descr="DSC0645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57158" y="1000108"/>
            <a:ext cx="3500462" cy="2000264"/>
          </a:xfrm>
        </p:spPr>
      </p:pic>
      <p:sp>
        <p:nvSpPr>
          <p:cNvPr id="5" name="TextBox 4"/>
          <p:cNvSpPr txBox="1"/>
          <p:nvPr/>
        </p:nvSpPr>
        <p:spPr>
          <a:xfrm>
            <a:off x="4857752" y="928671"/>
            <a:ext cx="414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07 апреля 2018 года - районная конференция родительской и педагогической общественности по вопросам формирования здорового образа жизни «Здоровые дети  - здоровая Россия», в работе которой приняли участие более 140 человек.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3214686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26 апреля 2018 года организовано участие более 80 родителей в краевом родительском собрании на тему: «Безопасный интернет»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C:\Documents and Settings\Пономарева\Рабочий стол\DSC0645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14942" y="2285992"/>
            <a:ext cx="3429024" cy="1925065"/>
          </a:xfrm>
          <a:prstGeom prst="rect">
            <a:avLst/>
          </a:prstGeom>
          <a:noFill/>
        </p:spPr>
      </p:pic>
      <p:pic>
        <p:nvPicPr>
          <p:cNvPr id="25603" name="Picture 3" descr="C:\Documents and Settings\Пономарева\Рабочий стол\DSC0645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71670" y="4286256"/>
            <a:ext cx="4112150" cy="2308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453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Лист Microsoft Office Excel 97-2003</vt:lpstr>
      <vt:lpstr>Профилактика правонарушений и преступлений несовершеннолетних. Анализ. Новые подходы.</vt:lpstr>
      <vt:lpstr>Анализ правонарушений несовершеннолетних  за I полугодие 2018г. (АППГ 2017г.)</vt:lpstr>
      <vt:lpstr>Количество детей группы риска социально опасного положения и  количество семей и детей группы социально опасного положения  в образовательных организациях  Нытвенского муниципального района  за I полугодие 2018года (АППГ  2017 года)</vt:lpstr>
      <vt:lpstr>Динамика группы риска социального положение  за 1 полугодие 2018 года</vt:lpstr>
      <vt:lpstr>Охват детей группы риска социально опасного положения  дополнительным образованием  в I полугодие 2018 года.</vt:lpstr>
      <vt:lpstr>Проведение восстановительных программ  школьными службами примирения района   за 2017 - 2018 уч.г. (АППГ 2016 – 2017 уч.г.)</vt:lpstr>
      <vt:lpstr>Реализация социального проекта по профилактике буллинга «Рядом с тобой» ноябрь 2016 г. - декабрь 2017г. </vt:lpstr>
      <vt:lpstr>Межмуниципальный слет «ШСП:  10 лет вместе»</vt:lpstr>
      <vt:lpstr>Родительское образование </vt:lpstr>
      <vt:lpstr>Семейные клубы</vt:lpstr>
      <vt:lpstr>Профилактика профессионального сгорания педагогов</vt:lpstr>
      <vt:lpstr> Порядок работы субъектов системы профилактики безнадзорности  и правонарушений несовершеннолетних по раннему выявлению фактов детского и семейного неблагополучия и организации индивидуальной профилактической работы </vt:lpstr>
      <vt:lpstr>Регламент по организации работы по раннему выявлению детского  и семейного неблагополучия и профилактике безнадзорности  и правонарушений в образовательных организациях Пермского края </vt:lpstr>
      <vt:lpstr>СИСТЕМА организации ведомственного контроля деятельности субъектов системы профилактики детского и семейного неблагополучия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Тимофеева Надежда Леонидовна</cp:lastModifiedBy>
  <cp:revision>115</cp:revision>
  <dcterms:modified xsi:type="dcterms:W3CDTF">2019-09-26T05:49:20Z</dcterms:modified>
</cp:coreProperties>
</file>