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"Жертва"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2016-2017 уч.г.</c:v>
                </c:pt>
                <c:pt idx="1">
                  <c:v>2017-2018 уч.г.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"Агрессоры"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2016-2017 уч.г.</c:v>
                </c:pt>
                <c:pt idx="1">
                  <c:v>2017-2018 уч.г.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</c:v>
                </c:pt>
                <c:pt idx="1">
                  <c:v>24</c:v>
                </c:pt>
              </c:numCache>
            </c:numRef>
          </c:val>
        </c:ser>
        <c:axId val="101043200"/>
        <c:axId val="101049088"/>
      </c:barChart>
      <c:catAx>
        <c:axId val="101043200"/>
        <c:scaling>
          <c:orientation val="minMax"/>
        </c:scaling>
        <c:axPos val="b"/>
        <c:tickLblPos val="nextTo"/>
        <c:crossAx val="101049088"/>
        <c:crosses val="autoZero"/>
        <c:auto val="1"/>
        <c:lblAlgn val="ctr"/>
        <c:lblOffset val="100"/>
      </c:catAx>
      <c:valAx>
        <c:axId val="101049088"/>
        <c:scaling>
          <c:orientation val="minMax"/>
        </c:scaling>
        <c:axPos val="l"/>
        <c:majorGridlines/>
        <c:numFmt formatCode="General" sourceLinked="1"/>
        <c:tickLblPos val="nextTo"/>
        <c:crossAx val="1010432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886728" cy="2886095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Реализация проекта </a:t>
            </a:r>
            <a:br>
              <a:rPr lang="ru-RU" b="1" dirty="0" smtClean="0"/>
            </a:br>
            <a:r>
              <a:rPr lang="ru-RU" b="1" dirty="0" smtClean="0"/>
              <a:t>«Рядом с тобой» </a:t>
            </a:r>
            <a:br>
              <a:rPr lang="ru-RU" b="1" dirty="0" smtClean="0"/>
            </a:br>
            <a:r>
              <a:rPr lang="ru-RU" b="1" dirty="0" smtClean="0"/>
              <a:t>по профилактике буллинга на территории Нытвенского м.р.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143380"/>
            <a:ext cx="4929222" cy="107157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ОППС МКУ «Центр по обслуживанию образовательных организаций</a:t>
            </a:r>
          </a:p>
          <a:p>
            <a:pPr algn="l"/>
            <a:r>
              <a:rPr lang="ru-RU" dirty="0" smtClean="0"/>
              <a:t>Пономарева Инна Александровна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585789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SC035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642918"/>
            <a:ext cx="4008593" cy="2571768"/>
          </a:xfrm>
          <a:prstGeom prst="rect">
            <a:avLst/>
          </a:prstGeom>
          <a:noFill/>
        </p:spPr>
      </p:pic>
      <p:pic>
        <p:nvPicPr>
          <p:cNvPr id="6" name="Picture 5" descr="DSC0514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5353" y="714356"/>
            <a:ext cx="4451123" cy="2500330"/>
          </a:xfrm>
          <a:prstGeom prst="rect">
            <a:avLst/>
          </a:prstGeom>
          <a:noFill/>
        </p:spPr>
      </p:pic>
      <p:pic>
        <p:nvPicPr>
          <p:cNvPr id="7" name="Picture 5" descr="20170526_1412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500438"/>
            <a:ext cx="3857652" cy="2681738"/>
          </a:xfrm>
          <a:prstGeom prst="rect">
            <a:avLst/>
          </a:prstGeom>
          <a:noFill/>
        </p:spPr>
      </p:pic>
      <p:pic>
        <p:nvPicPr>
          <p:cNvPr id="8" name="Picture 4" descr="DSC0505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06958" y="3571876"/>
            <a:ext cx="445300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izatullinama.NOCSCH\Desktop\ШСП\ФОТО\ДЕНЬ ЗДОРОВЬЯ-апрель 2017\6классы\IMG_9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3929090" cy="2620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фото к презентации\l7BElPk24K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714356"/>
            <a:ext cx="4451213" cy="2500330"/>
          </a:xfrm>
          <a:prstGeom prst="rect">
            <a:avLst/>
          </a:prstGeom>
          <a:noFill/>
        </p:spPr>
      </p:pic>
      <p:sp>
        <p:nvSpPr>
          <p:cNvPr id="22530" name="AutoShape 2" descr="https://pp.userapi.com/c834303/v834303395/3426e/mCFJ94Y8Xi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pp.userapi.com/c834303/v834303395/3426e/mCFJ94Y8Xi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 descr="C:\Documents and Settings\Пономарева\Рабочий стол\ntVGqXwK86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714752"/>
            <a:ext cx="4214842" cy="2367556"/>
          </a:xfrm>
          <a:prstGeom prst="rect">
            <a:avLst/>
          </a:prstGeom>
          <a:noFill/>
        </p:spPr>
      </p:pic>
      <p:pic>
        <p:nvPicPr>
          <p:cNvPr id="22534" name="Picture 6" descr="C:\Documents and Settings\Пономарева\Рабочий стол\mCFJ94Y8XiQ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714752"/>
            <a:ext cx="4286280" cy="2407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571480"/>
            <a:ext cx="4318548" cy="2714644"/>
          </a:xfrm>
        </p:spPr>
      </p:pic>
      <p:pic>
        <p:nvPicPr>
          <p:cNvPr id="5" name="Объект 12" descr="C:\Users\Сергей\Desktop\Новая папка\SAM_2821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4282" y="3643314"/>
            <a:ext cx="4286280" cy="2714644"/>
          </a:xfrm>
          <a:prstGeom prst="rect">
            <a:avLst/>
          </a:prstGeom>
        </p:spPr>
      </p:pic>
      <p:pic>
        <p:nvPicPr>
          <p:cNvPr id="6" name="Объект 4" descr="C:\Users\Сергей\Desktop\ярлыки\DSCN1736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72000" y="571480"/>
            <a:ext cx="4000528" cy="2714644"/>
          </a:xfrm>
          <a:prstGeom prst="rect">
            <a:avLst/>
          </a:prstGeom>
        </p:spPr>
      </p:pic>
      <p:pic>
        <p:nvPicPr>
          <p:cNvPr id="7" name="Picture 9" descr="DSCN178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674095" y="3643314"/>
            <a:ext cx="3969871" cy="267007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акция Доброжираф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296" y="428604"/>
            <a:ext cx="4108490" cy="2732148"/>
          </a:xfrm>
          <a:prstGeom prst="rect">
            <a:avLst/>
          </a:prstGeom>
          <a:noFill/>
        </p:spPr>
      </p:pic>
      <p:pic>
        <p:nvPicPr>
          <p:cNvPr id="5" name="Picture 4" descr="акция Спасибка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81689"/>
            <a:ext cx="4143404" cy="2756385"/>
          </a:xfrm>
          <a:prstGeom prst="rect">
            <a:avLst/>
          </a:prstGeom>
          <a:noFill/>
        </p:spPr>
      </p:pic>
      <p:pic>
        <p:nvPicPr>
          <p:cNvPr id="6" name="Picture 7" descr="акция Доброжираф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494732"/>
            <a:ext cx="4000528" cy="2970262"/>
          </a:xfrm>
          <a:prstGeom prst="rect">
            <a:avLst/>
          </a:prstGeom>
          <a:noFill/>
        </p:spPr>
      </p:pic>
      <p:pic>
        <p:nvPicPr>
          <p:cNvPr id="7" name="Picture 9" descr="5кл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63709" y="3429000"/>
            <a:ext cx="4008819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Акция «День улыбки»</a:t>
            </a:r>
            <a:endParaRPr lang="ru-RU" b="1" dirty="0"/>
          </a:p>
        </p:txBody>
      </p:sp>
      <p:pic>
        <p:nvPicPr>
          <p:cNvPr id="19457" name="Picture 1" descr="D:\Пономарева Инна Александровна\на сайт управления образования\2017-2018 уч.г\Статья об акции улыбки\фото\Js-fZmixN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3929066"/>
            <a:ext cx="4786346" cy="2688580"/>
          </a:xfrm>
          <a:prstGeom prst="rect">
            <a:avLst/>
          </a:prstGeom>
          <a:noFill/>
        </p:spPr>
      </p:pic>
      <p:pic>
        <p:nvPicPr>
          <p:cNvPr id="19458" name="Picture 2" descr="D:\Пономарева Инна Александровна\на сайт управления образования\2017-2018 уч.г\Статья об акции улыбки\фото\toCcHVJta_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214422"/>
            <a:ext cx="3667276" cy="2443895"/>
          </a:xfrm>
          <a:prstGeom prst="rect">
            <a:avLst/>
          </a:prstGeom>
          <a:noFill/>
        </p:spPr>
      </p:pic>
      <p:pic>
        <p:nvPicPr>
          <p:cNvPr id="19459" name="Picture 3" descr="D:\Пономарева Инна Александровна\на сайт управления образования\2017-2018 уч.г\Статья об акции улыбки\Il2SiZa0nE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214422"/>
            <a:ext cx="3643338" cy="2430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Акция толерантности</a:t>
            </a:r>
            <a:endParaRPr lang="ru-RU" b="1" dirty="0"/>
          </a:p>
        </p:txBody>
      </p:sp>
      <p:pic>
        <p:nvPicPr>
          <p:cNvPr id="18433" name="Picture 1" descr="D:\Пономарева Инна Александровна\на сайт управления образования\2017-2018 уч.г\статья об акции дня толерантности\фото\Dt8vpLIi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71612"/>
            <a:ext cx="3529850" cy="1982783"/>
          </a:xfrm>
          <a:prstGeom prst="rect">
            <a:avLst/>
          </a:prstGeom>
          <a:noFill/>
        </p:spPr>
      </p:pic>
      <p:pic>
        <p:nvPicPr>
          <p:cNvPr id="18434" name="Picture 2" descr="D:\Пономарева Инна Александровна\на сайт управления образования\2017-2018 уч.г\статья об акции дня толерантности\фото\mXOJKEma_k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643050"/>
            <a:ext cx="3524232" cy="1979627"/>
          </a:xfrm>
          <a:prstGeom prst="rect">
            <a:avLst/>
          </a:prstGeom>
          <a:noFill/>
        </p:spPr>
      </p:pic>
      <p:pic>
        <p:nvPicPr>
          <p:cNvPr id="18435" name="Picture 3" descr="D:\Пономарева Инна Александровна\на сайт управления образования\2017-2018 уч.г\статья об акции дня толерантности\фото\mQ0z7Geyx7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3643314"/>
            <a:ext cx="5000660" cy="2808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Акция спасибо</a:t>
            </a:r>
            <a:endParaRPr lang="ru-RU" b="1" dirty="0"/>
          </a:p>
        </p:txBody>
      </p:sp>
      <p:pic>
        <p:nvPicPr>
          <p:cNvPr id="17409" name="Picture 1" descr="D:\Пономарева Инна Александровна\на сайт управления образования\2017-2018 уч.г\статья об акции СПАСИБО\фото\фото\otWo43M16T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3857628"/>
            <a:ext cx="4143404" cy="2757953"/>
          </a:xfrm>
          <a:prstGeom prst="rect">
            <a:avLst/>
          </a:prstGeom>
          <a:noFill/>
        </p:spPr>
      </p:pic>
      <p:pic>
        <p:nvPicPr>
          <p:cNvPr id="17410" name="Picture 2" descr="D:\Пономарева Инна Александровна\на сайт управления образования\2017-2018 уч.г\статья об акции СПАСИБО\фото\фото\McaOHqVDRT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214422"/>
            <a:ext cx="3857652" cy="2567750"/>
          </a:xfrm>
          <a:prstGeom prst="rect">
            <a:avLst/>
          </a:prstGeom>
          <a:noFill/>
        </p:spPr>
      </p:pic>
      <p:pic>
        <p:nvPicPr>
          <p:cNvPr id="17411" name="Picture 3" descr="D:\Пономарева Инна Александровна\на сайт управления образования\2017-2018 уч.г\статья об акции СПАСИБО\фото\фото\8coXkT7ZHv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1285860"/>
            <a:ext cx="3627532" cy="241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Акция объятий</a:t>
            </a:r>
            <a:endParaRPr lang="ru-RU" b="1" dirty="0"/>
          </a:p>
        </p:txBody>
      </p:sp>
      <p:pic>
        <p:nvPicPr>
          <p:cNvPr id="16385" name="Picture 1" descr="D:\Пономарева Инна Александровна\на сайт управления образования\2017-2018 уч.г\статья об акции объятий\фото\CYQEcmhXyE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334229"/>
            <a:ext cx="3571900" cy="2362663"/>
          </a:xfrm>
          <a:prstGeom prst="rect">
            <a:avLst/>
          </a:prstGeom>
          <a:noFill/>
        </p:spPr>
      </p:pic>
      <p:pic>
        <p:nvPicPr>
          <p:cNvPr id="16386" name="Picture 2" descr="D:\Пономарева Инна Александровна\на сайт управления образования\2017-2018 уч.г\статья об акции объятий\фото\olDPe3PbUZ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285860"/>
            <a:ext cx="3514724" cy="4686298"/>
          </a:xfrm>
          <a:prstGeom prst="rect">
            <a:avLst/>
          </a:prstGeom>
          <a:noFill/>
        </p:spPr>
      </p:pic>
      <p:pic>
        <p:nvPicPr>
          <p:cNvPr id="16387" name="Picture 3" descr="D:\Пономарева Инна Александровна\на сайт управления образования\2017-2018 уч.г\статья об акции объятий\фото\lrGVA7rIcBQ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3786190"/>
            <a:ext cx="3786182" cy="2126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«День позитива»</a:t>
            </a:r>
            <a:endParaRPr lang="ru-RU" dirty="0"/>
          </a:p>
        </p:txBody>
      </p:sp>
      <p:pic>
        <p:nvPicPr>
          <p:cNvPr id="15361" name="Picture 1" descr="D:\Пономарева Инна Александровна\на сайт управления образования\2016-2017- уч.г\Статья об акциях ШСП  апрель 2017 год\фото\UtQgl6nwBw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428736"/>
            <a:ext cx="4000528" cy="2665977"/>
          </a:xfrm>
          <a:prstGeom prst="rect">
            <a:avLst/>
          </a:prstGeom>
          <a:noFill/>
        </p:spPr>
      </p:pic>
      <p:pic>
        <p:nvPicPr>
          <p:cNvPr id="15362" name="Picture 2" descr="D:\Пономарева Инна Александровна\ШСП\2015-2016 уч.год\День позитива\Подари улыбку МБОУ Григорьевская СОШ\Подари улыбку МБОУ Григорьевская СОШ (6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16422" y="1500174"/>
            <a:ext cx="4445557" cy="2500330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3000364" y="4071942"/>
            <a:ext cx="3357586" cy="25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«День здоровья»</a:t>
            </a:r>
            <a:endParaRPr lang="ru-RU" dirty="0"/>
          </a:p>
        </p:txBody>
      </p:sp>
      <p:pic>
        <p:nvPicPr>
          <p:cNvPr id="14337" name="Picture 1" descr="D:\Пономарева Инна Александровна\на сайт управления образования\2016-2017- уч.г\Статья об акциях ШСП  апрель 2017 год\фото\YqUAL10Zhn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14422"/>
            <a:ext cx="3644761" cy="2428892"/>
          </a:xfrm>
          <a:prstGeom prst="rect">
            <a:avLst/>
          </a:prstGeom>
          <a:noFill/>
        </p:spPr>
      </p:pic>
      <p:pic>
        <p:nvPicPr>
          <p:cNvPr id="14338" name="Picture 2" descr="D:\Пономарева Инна Александровна\на сайт управления образования\2016-2017- уч.г\Статья об акциях ШСП  апрель 2017 год\фото\oxK0V2dWqw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1214422"/>
            <a:ext cx="3738546" cy="2491391"/>
          </a:xfrm>
          <a:prstGeom prst="rect">
            <a:avLst/>
          </a:prstGeom>
          <a:noFill/>
        </p:spPr>
      </p:pic>
      <p:pic>
        <p:nvPicPr>
          <p:cNvPr id="14339" name="Picture 3" descr="C:\Documents and Settings\Пономарева\Рабочий стол\lwjRzrzRuT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893315"/>
            <a:ext cx="3571900" cy="2678925"/>
          </a:xfrm>
          <a:prstGeom prst="rect">
            <a:avLst/>
          </a:prstGeom>
          <a:noFill/>
        </p:spPr>
      </p:pic>
      <p:pic>
        <p:nvPicPr>
          <p:cNvPr id="14340" name="Picture 4" descr="C:\Documents and Settings\Пономарева\Рабочий стол\uwqXy1Ltc5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946894"/>
            <a:ext cx="3714776" cy="2518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71451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3 место в конкурсе социальных проектов в рамках краевого лагеря активистов школьных служб примирения </a:t>
            </a:r>
            <a:br>
              <a:rPr lang="ru-RU" sz="3200" b="1" dirty="0" smtClean="0"/>
            </a:br>
            <a:r>
              <a:rPr lang="ru-RU" sz="3200" b="1" dirty="0" smtClean="0"/>
              <a:t>«Страна Мира 2016»</a:t>
            </a:r>
            <a:endParaRPr lang="ru-RU" sz="3200" b="1" dirty="0"/>
          </a:p>
        </p:txBody>
      </p:sp>
      <p:pic>
        <p:nvPicPr>
          <p:cNvPr id="4" name="Picture 2" descr="D:\Пономарева Инна Александровна\на сайт управления образования\2016-2017- уч.г\о лагере Страна Мира 2016\B_fiPuEY_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85786" y="2000240"/>
            <a:ext cx="7429552" cy="470368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Педагоги</a:t>
            </a:r>
            <a:endParaRPr lang="ru-RU" b="1" dirty="0"/>
          </a:p>
        </p:txBody>
      </p:sp>
      <p:pic>
        <p:nvPicPr>
          <p:cNvPr id="45058" name="Picture 2" descr="D:\Пономарева Инна Александровна\на сайт управления образования\2017-2018 уч.г\Статья об акции улыбки\фото\kAuFc00Qcl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071547"/>
            <a:ext cx="2071702" cy="3692142"/>
          </a:xfrm>
          <a:prstGeom prst="rect">
            <a:avLst/>
          </a:prstGeom>
          <a:noFill/>
        </p:spPr>
      </p:pic>
      <p:pic>
        <p:nvPicPr>
          <p:cNvPr id="45059" name="Picture 3" descr="D:\Пономарева Инна Александровна\на сайт управления образования\2017-2018 уч.г\Статья об акции улыбки\фото\oy9uiBoAorQ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1142984"/>
            <a:ext cx="1582737" cy="2820987"/>
          </a:xfrm>
          <a:prstGeom prst="rect">
            <a:avLst/>
          </a:prstGeom>
          <a:noFill/>
        </p:spPr>
      </p:pic>
      <p:pic>
        <p:nvPicPr>
          <p:cNvPr id="45060" name="Picture 4" descr="D:\Пономарева Инна Александровна\на сайт управления образования\2017-2018 уч.г\статья об акции СПАСИБО\фото\фото\IGkMjob3jy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1285860"/>
            <a:ext cx="3309917" cy="2203163"/>
          </a:xfrm>
          <a:prstGeom prst="rect">
            <a:avLst/>
          </a:prstGeom>
          <a:noFill/>
        </p:spPr>
      </p:pic>
      <p:pic>
        <p:nvPicPr>
          <p:cNvPr id="7" name="Picture 2" descr="E:\100D3000\DSC_01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3786190"/>
            <a:ext cx="3721801" cy="249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1" name="Picture 5" descr="D:\Пономарева Инна Александровна\ШСП\2015-2016 уч.год\День позитива\ООШ № 1\IMG_0775 (1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57224" y="3857628"/>
            <a:ext cx="3643338" cy="2732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Заключительный этап </a:t>
            </a:r>
            <a:br>
              <a:rPr lang="ru-RU" b="1" dirty="0" smtClean="0"/>
            </a:br>
            <a:r>
              <a:rPr lang="ru-RU" b="1" dirty="0" smtClean="0"/>
              <a:t>Результаты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9"/>
          <a:ext cx="778674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557214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Снизилось количество обучающихся «жертв» на 33%, «агрессоров» - 48%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5001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Межмуниципальный семинар руководителей ШСП «Профилактика буллинга в школе»</a:t>
            </a:r>
            <a:endParaRPr lang="ru-RU" sz="3600" b="1" dirty="0"/>
          </a:p>
        </p:txBody>
      </p:sp>
      <p:pic>
        <p:nvPicPr>
          <p:cNvPr id="12289" name="Picture 1" descr="D:\Пономарева Инна Александровна\на сайт управления образования\2017-2018 уч.г\статья о семинаре руководителей ШСП 07.02.18г\фото\_DIc00vQnX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705558"/>
            <a:ext cx="3968777" cy="2232438"/>
          </a:xfrm>
          <a:prstGeom prst="rect">
            <a:avLst/>
          </a:prstGeom>
          <a:noFill/>
        </p:spPr>
      </p:pic>
      <p:pic>
        <p:nvPicPr>
          <p:cNvPr id="12290" name="Picture 2" descr="D:\Пономарева Инна Александровна\на сайт управления образования\2017-2018 уч.г\статья о семинаре руководителей ШСП 07.02.18г\фото\PlodeR8n_t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99000" y="1785926"/>
            <a:ext cx="3944965" cy="2219043"/>
          </a:xfrm>
          <a:prstGeom prst="rect">
            <a:avLst/>
          </a:prstGeom>
          <a:noFill/>
        </p:spPr>
      </p:pic>
      <p:pic>
        <p:nvPicPr>
          <p:cNvPr id="12291" name="Picture 3" descr="D:\Пономарева Инна Александровна\на сайт управления образования\2017-2018 уч.г\статья о семинаре руководителей ШСП 07.02.18г\фото\rW1PdI3Vg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4143380"/>
            <a:ext cx="4040248" cy="2272639"/>
          </a:xfrm>
          <a:prstGeom prst="rect">
            <a:avLst/>
          </a:prstGeom>
          <a:noFill/>
        </p:spPr>
      </p:pic>
      <p:pic>
        <p:nvPicPr>
          <p:cNvPr id="12292" name="Picture 4" descr="D:\Пономарева Инна Александровна\на сайт управления образования\2017-2018 уч.г\статья о семинаре руководителей ШСП 07.02.18г\фото\tRP3mdll_T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4143380"/>
            <a:ext cx="4190987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D:\Пономарева Инна Александровна\на сайт управления образования\2017-2018 уч.г\статья о семинаре руководителей ШСП 07.02.18г\фото\Xw5nJUj83c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477849"/>
            <a:ext cx="4357718" cy="2451217"/>
          </a:xfrm>
          <a:prstGeom prst="rect">
            <a:avLst/>
          </a:prstGeom>
          <a:noFill/>
        </p:spPr>
      </p:pic>
      <p:pic>
        <p:nvPicPr>
          <p:cNvPr id="11266" name="Picture 2" descr="D:\Пономарева Инна Александровна\на сайт управления образования\2017-2018 уч.г\статья о семинаре руководителей ШСП 07.02.18г\BfEyk-xvLXQ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6376" y="3857628"/>
            <a:ext cx="4700325" cy="2640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1038" cy="1643074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/>
              <a:t>Реализация проекта </a:t>
            </a:r>
            <a:br>
              <a:rPr lang="ru-RU" altLang="ru-RU" b="1" dirty="0" smtClean="0"/>
            </a:br>
            <a:r>
              <a:rPr lang="ru-RU" altLang="ru-RU" b="1" dirty="0" smtClean="0"/>
              <a:t>«Рядом с тобой» </a:t>
            </a:r>
            <a:br>
              <a:rPr lang="ru-RU" altLang="ru-RU" b="1" dirty="0" smtClean="0"/>
            </a:br>
            <a:r>
              <a:rPr lang="ru-RU" altLang="ru-RU" b="1" dirty="0" smtClean="0"/>
              <a:t> ноябрь 2016 г. - декабрь 2017г.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58204" cy="3768733"/>
          </a:xfrm>
        </p:spPr>
        <p:txBody>
          <a:bodyPr/>
          <a:lstStyle/>
          <a:p>
            <a:r>
              <a:rPr lang="ru-RU" dirty="0" smtClean="0"/>
              <a:t>МБОУ ООШ № 2 г. Нытва;</a:t>
            </a:r>
          </a:p>
          <a:p>
            <a:r>
              <a:rPr lang="ru-RU" dirty="0" smtClean="0"/>
              <a:t>МБОУ СОШ г. Нытва;</a:t>
            </a:r>
          </a:p>
          <a:p>
            <a:r>
              <a:rPr lang="ru-RU" dirty="0" smtClean="0"/>
              <a:t>МБОУ Чайковская СОШ;</a:t>
            </a:r>
          </a:p>
          <a:p>
            <a:r>
              <a:rPr lang="ru-RU" dirty="0" smtClean="0"/>
              <a:t>МБОУ Григорьевская СОШ;</a:t>
            </a:r>
          </a:p>
          <a:p>
            <a:r>
              <a:rPr lang="ru-RU" dirty="0" smtClean="0"/>
              <a:t>МБОУ СОШ «Шерьинская-Базовая школа»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Семинар руководителей школьных служб примирения и детей из актива</a:t>
            </a:r>
            <a:endParaRPr lang="ru-RU" sz="3600" b="1" dirty="0"/>
          </a:p>
        </p:txBody>
      </p:sp>
      <p:pic>
        <p:nvPicPr>
          <p:cNvPr id="1026" name="Picture 2" descr="D:\Пономарева Инна Александровна\ШСП\мероприятия для руководителей ШСП\2017-2018 учгод\07.02.18г\фото кафе мира начало реализации проекта\OprJVyqNl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643050"/>
            <a:ext cx="3683026" cy="2071702"/>
          </a:xfrm>
          <a:prstGeom prst="rect">
            <a:avLst/>
          </a:prstGeom>
          <a:noFill/>
        </p:spPr>
      </p:pic>
      <p:pic>
        <p:nvPicPr>
          <p:cNvPr id="1027" name="Picture 3" descr="D:\Пономарева Инна Александровна\ШСП\мероприятия для руководителей ШСП\2017-2018 учгод\07.02.18г\фото кафе мира начало реализации проекта\w71jAuZ0L1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643050"/>
            <a:ext cx="3683025" cy="2071702"/>
          </a:xfrm>
          <a:prstGeom prst="rect">
            <a:avLst/>
          </a:prstGeom>
          <a:noFill/>
        </p:spPr>
      </p:pic>
      <p:pic>
        <p:nvPicPr>
          <p:cNvPr id="1028" name="Picture 4" descr="D:\Пономарева Инна Александровна\ШСП\мероприятия для руководителей ШСП\2017-2018 учгод\07.02.18г\фото кафе мира начало реализации проекта\zL2k1Y3aX5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3857628"/>
            <a:ext cx="4714908" cy="2652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Направления работы по проекту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286412"/>
          </a:xfrm>
        </p:spPr>
        <p:txBody>
          <a:bodyPr>
            <a:normAutofit fontScale="40000" lnSpcReduction="20000"/>
          </a:bodyPr>
          <a:lstStyle/>
          <a:p>
            <a:pPr lvl="0" algn="ctr">
              <a:buNone/>
            </a:pPr>
            <a:r>
              <a:rPr lang="ru-RU" sz="8000" b="1" i="1" u="sng" dirty="0" smtClean="0"/>
              <a:t>Диагностика </a:t>
            </a:r>
          </a:p>
          <a:p>
            <a:pPr lvl="0">
              <a:buNone/>
            </a:pPr>
            <a:r>
              <a:rPr lang="ru-RU" sz="5000" b="1" i="1" u="sng" dirty="0" smtClean="0"/>
              <a:t>Анкетирование</a:t>
            </a:r>
            <a:endParaRPr lang="ru-RU" sz="5000" dirty="0" smtClean="0"/>
          </a:p>
          <a:p>
            <a:r>
              <a:rPr lang="ru-RU" b="1" u="sng" dirty="0" smtClean="0"/>
              <a:t>Обучающиеся</a:t>
            </a:r>
            <a:endParaRPr lang="ru-RU" sz="2400" dirty="0" smtClean="0"/>
          </a:p>
          <a:p>
            <a:pPr lvl="0"/>
            <a:r>
              <a:rPr lang="ru-RU" dirty="0" smtClean="0"/>
              <a:t>Бывают ли у вас в классе конфликты? Если да, то какие?</a:t>
            </a:r>
            <a:endParaRPr lang="ru-RU" sz="2400" dirty="0" smtClean="0"/>
          </a:p>
          <a:p>
            <a:pPr lvl="0"/>
            <a:r>
              <a:rPr lang="ru-RU" dirty="0" smtClean="0"/>
              <a:t>Есть ли у вас в классе конфликтные ребята? Как они себя ведут?</a:t>
            </a:r>
            <a:endParaRPr lang="ru-RU" sz="2400" dirty="0" smtClean="0"/>
          </a:p>
          <a:p>
            <a:pPr lvl="0"/>
            <a:r>
              <a:rPr lang="ru-RU" dirty="0" smtClean="0"/>
              <a:t>Получается ли у вас самостоятельно разрешать конфликты? Каким образом вы их решаете?</a:t>
            </a:r>
            <a:endParaRPr lang="ru-RU" sz="2400" dirty="0" smtClean="0"/>
          </a:p>
          <a:p>
            <a:pPr lvl="0"/>
            <a:r>
              <a:rPr lang="ru-RU" dirty="0" smtClean="0"/>
              <a:t>Обращаетесь ли вы в школьную службу примирения для разрешения конфликтов? Почему?</a:t>
            </a:r>
            <a:endParaRPr lang="ru-RU" sz="2400" dirty="0" smtClean="0"/>
          </a:p>
          <a:p>
            <a:pPr lvl="0"/>
            <a:r>
              <a:rPr lang="ru-RU" dirty="0" smtClean="0"/>
              <a:t>К кому вы обращаетесь в случае конфликта? Почему?</a:t>
            </a:r>
            <a:endParaRPr lang="ru-RU" sz="2400" dirty="0" smtClean="0"/>
          </a:p>
          <a:p>
            <a:pPr lvl="0"/>
            <a:r>
              <a:rPr lang="ru-RU" dirty="0" smtClean="0"/>
              <a:t>Как вы думаете из-за чего может развиться буллинг в классе?</a:t>
            </a:r>
            <a:endParaRPr lang="ru-RU" sz="2400" dirty="0" smtClean="0"/>
          </a:p>
          <a:p>
            <a:pPr lvl="0"/>
            <a:r>
              <a:rPr lang="ru-RU" dirty="0" smtClean="0"/>
              <a:t>Какие последствия может нести буллинг?</a:t>
            </a:r>
            <a:endParaRPr lang="ru-RU" sz="2400" dirty="0" smtClean="0"/>
          </a:p>
          <a:p>
            <a:pPr lvl="0"/>
            <a:r>
              <a:rPr lang="ru-RU" dirty="0" smtClean="0"/>
              <a:t>С помощью чего можно разрешить ситуации буллинга?</a:t>
            </a:r>
            <a:endParaRPr lang="ru-RU" sz="2400" dirty="0" smtClean="0"/>
          </a:p>
          <a:p>
            <a:r>
              <a:rPr lang="ru-RU" b="1" u="sng" dirty="0" smtClean="0"/>
              <a:t>Педагоги</a:t>
            </a:r>
            <a:endParaRPr lang="ru-RU" sz="2400" dirty="0" smtClean="0"/>
          </a:p>
          <a:p>
            <a:pPr lvl="0"/>
            <a:r>
              <a:rPr lang="ru-RU" dirty="0" smtClean="0"/>
              <a:t>Бывают ли у вас в классе конфликтные ситуации? Какие?</a:t>
            </a:r>
            <a:endParaRPr lang="ru-RU" sz="2400" dirty="0" smtClean="0"/>
          </a:p>
          <a:p>
            <a:pPr lvl="0"/>
            <a:r>
              <a:rPr lang="ru-RU" dirty="0" smtClean="0"/>
              <a:t>Есть ли у вас отверженные дети? Кто и как вы это выявили?</a:t>
            </a:r>
            <a:endParaRPr lang="ru-RU" sz="2400" dirty="0" smtClean="0"/>
          </a:p>
          <a:p>
            <a:pPr lvl="0"/>
            <a:r>
              <a:rPr lang="ru-RU" dirty="0" smtClean="0"/>
              <a:t>Получается ли у вас разрешить конфликтные ситуации мирным путем?</a:t>
            </a:r>
            <a:r>
              <a:rPr lang="ru-RU" sz="2400" dirty="0" smtClean="0"/>
              <a:t> </a:t>
            </a:r>
            <a:r>
              <a:rPr lang="ru-RU" dirty="0" smtClean="0"/>
              <a:t>Если да, то каким?</a:t>
            </a:r>
            <a:endParaRPr lang="ru-RU" sz="2400" dirty="0" smtClean="0"/>
          </a:p>
          <a:p>
            <a:pPr lvl="0"/>
            <a:r>
              <a:rPr lang="ru-RU" dirty="0" smtClean="0"/>
              <a:t>Привлекаете ли вы школьную службу примирения к разрешению конфликтных ситуаций?</a:t>
            </a:r>
            <a:endParaRPr lang="ru-RU" sz="2400" dirty="0" smtClean="0"/>
          </a:p>
          <a:p>
            <a:pPr lvl="0"/>
            <a:r>
              <a:rPr lang="ru-RU" dirty="0" smtClean="0"/>
              <a:t>Знаете ли вы, что такое буллинг?  Объясните.</a:t>
            </a:r>
            <a:endParaRPr lang="ru-RU" sz="2400" dirty="0" smtClean="0"/>
          </a:p>
          <a:p>
            <a:pPr lvl="0"/>
            <a:r>
              <a:rPr lang="ru-RU" dirty="0" smtClean="0"/>
              <a:t>Какие мероприятия помогают предотвратить буллинг?</a:t>
            </a:r>
            <a:endParaRPr lang="ru-RU" sz="2400" dirty="0" smtClean="0"/>
          </a:p>
          <a:p>
            <a:pPr lvl="0"/>
            <a:r>
              <a:rPr lang="ru-RU" dirty="0" smtClean="0"/>
              <a:t>Знаете ли вы, что способствуют появлению буллинга? Что?</a:t>
            </a:r>
            <a:endParaRPr lang="ru-RU" sz="2400" dirty="0" smtClean="0"/>
          </a:p>
          <a:p>
            <a:pPr lvl="0"/>
            <a:r>
              <a:rPr lang="ru-RU" dirty="0" smtClean="0"/>
              <a:t>Какие последствия несет в себе  буллинг и чем он опасен?</a:t>
            </a:r>
            <a:endParaRPr lang="ru-RU" sz="2400" dirty="0" smtClean="0"/>
          </a:p>
          <a:p>
            <a:pPr lvl="0"/>
            <a:r>
              <a:rPr lang="ru-RU" dirty="0" smtClean="0"/>
              <a:t> С помощью чего можно разрешить ситуации буллинга?</a:t>
            </a:r>
            <a:endParaRPr lang="ru-RU" sz="2400" dirty="0" smtClean="0"/>
          </a:p>
          <a:p>
            <a:pPr lvl="0"/>
            <a:r>
              <a:rPr lang="ru-RU" dirty="0" smtClean="0"/>
              <a:t> Причина появления буллинга в вашем классе?</a:t>
            </a:r>
          </a:p>
          <a:p>
            <a:pPr lvl="0">
              <a:buNone/>
            </a:pPr>
            <a:r>
              <a:rPr lang="ru-RU" sz="5000" b="1" i="1" u="sng" dirty="0" smtClean="0"/>
              <a:t>Наблюдение классного педагога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36841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smtClean="0"/>
              <a:t>Работа с педагогами </a:t>
            </a:r>
            <a:br>
              <a:rPr lang="ru-RU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911741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dirty="0" smtClean="0"/>
              <a:t>Информационный блок:</a:t>
            </a:r>
            <a:endParaRPr lang="ru-RU" sz="2400" dirty="0" smtClean="0"/>
          </a:p>
          <a:p>
            <a:pPr lvl="1"/>
            <a:r>
              <a:rPr lang="ru-RU" dirty="0" smtClean="0"/>
              <a:t>Лекция  «Что такое буллинг?» (желательно с привлечением педагога-психолога)</a:t>
            </a:r>
            <a:endParaRPr lang="ru-RU" sz="2000" dirty="0" smtClean="0"/>
          </a:p>
          <a:p>
            <a:pPr lvl="1"/>
            <a:r>
              <a:rPr lang="ru-RU" dirty="0" smtClean="0"/>
              <a:t>Круг ценностей «Буллинг глазами детей» (Отрывок из фильма «Чучело»)</a:t>
            </a:r>
            <a:endParaRPr lang="ru-RU" sz="2000" dirty="0" smtClean="0"/>
          </a:p>
          <a:p>
            <a:r>
              <a:rPr lang="ru-RU" dirty="0" smtClean="0"/>
              <a:t>- Был ли такой человек у вас в классе вашего детства?</a:t>
            </a:r>
            <a:endParaRPr lang="ru-RU" sz="2400" dirty="0" smtClean="0"/>
          </a:p>
          <a:p>
            <a:r>
              <a:rPr lang="ru-RU" dirty="0" smtClean="0"/>
              <a:t>- как история закончилась?</a:t>
            </a:r>
            <a:endParaRPr lang="ru-RU" sz="2400" dirty="0" smtClean="0"/>
          </a:p>
          <a:p>
            <a:r>
              <a:rPr lang="ru-RU" dirty="0" smtClean="0"/>
              <a:t>- а есть ли в вашем классе такие дети?</a:t>
            </a:r>
            <a:endParaRPr lang="ru-RU" sz="2400" dirty="0" smtClean="0"/>
          </a:p>
          <a:p>
            <a:r>
              <a:rPr lang="ru-RU" dirty="0" smtClean="0"/>
              <a:t>- Что вы сможете сделать для этих детей, а может что-то уже сделали?</a:t>
            </a:r>
            <a:endParaRPr lang="ru-RU" sz="2400" dirty="0" smtClean="0"/>
          </a:p>
          <a:p>
            <a:pPr lvl="1"/>
            <a:r>
              <a:rPr lang="ru-RU" dirty="0" smtClean="0"/>
              <a:t> Упражнения  упражнение «Ярлык»</a:t>
            </a:r>
            <a:endParaRPr lang="ru-RU" sz="2000" dirty="0" smtClean="0"/>
          </a:p>
          <a:p>
            <a:pPr lvl="0"/>
            <a:r>
              <a:rPr lang="ru-RU" dirty="0" smtClean="0"/>
              <a:t>Мировое кафе по проблеме буллинга</a:t>
            </a:r>
            <a:endParaRPr lang="ru-RU" sz="2400" dirty="0" smtClean="0"/>
          </a:p>
          <a:p>
            <a:pPr lvl="1"/>
            <a:r>
              <a:rPr lang="ru-RU" dirty="0" smtClean="0"/>
              <a:t>Причины появления буллинга</a:t>
            </a:r>
            <a:endParaRPr lang="ru-RU" sz="2000" dirty="0" smtClean="0"/>
          </a:p>
          <a:p>
            <a:pPr lvl="1"/>
            <a:r>
              <a:rPr lang="ru-RU" dirty="0" smtClean="0"/>
              <a:t>Какие дети подвержены буллингу</a:t>
            </a:r>
            <a:endParaRPr lang="ru-RU" sz="2000" dirty="0" smtClean="0"/>
          </a:p>
          <a:p>
            <a:pPr lvl="1"/>
            <a:r>
              <a:rPr lang="ru-RU" dirty="0" smtClean="0"/>
              <a:t>Решение проблемы</a:t>
            </a:r>
            <a:endParaRPr lang="ru-RU" sz="2000" dirty="0" smtClean="0"/>
          </a:p>
          <a:p>
            <a:pPr lvl="0"/>
            <a:r>
              <a:rPr lang="ru-RU" dirty="0" smtClean="0"/>
              <a:t>Упражнение «Клубок»  (1. Заматывают человека со словами о плохих качествах этого человека. 2. Разматывая, говорят о хороших качествах этого человека)</a:t>
            </a:r>
            <a:endParaRPr lang="ru-RU" sz="2400" dirty="0" smtClean="0"/>
          </a:p>
          <a:p>
            <a:r>
              <a:rPr lang="ru-RU" dirty="0" smtClean="0"/>
              <a:t> Рефлексия</a:t>
            </a:r>
            <a:endParaRPr lang="ru-RU" sz="2400" dirty="0" smtClean="0"/>
          </a:p>
          <a:p>
            <a:pPr lvl="0"/>
            <a:r>
              <a:rPr lang="ru-RU" dirty="0" smtClean="0"/>
              <a:t>Упражнение «Коробка»</a:t>
            </a:r>
            <a:endParaRPr lang="ru-RU" sz="2400" dirty="0" smtClean="0"/>
          </a:p>
          <a:p>
            <a:r>
              <a:rPr lang="ru-RU" dirty="0" smtClean="0"/>
              <a:t>- задачи на неделю: (по проблеме )</a:t>
            </a:r>
            <a:endParaRPr lang="ru-RU" sz="2400" dirty="0" smtClean="0"/>
          </a:p>
          <a:p>
            <a:pPr lvl="0"/>
            <a:r>
              <a:rPr lang="ru-RU" dirty="0" smtClean="0"/>
              <a:t>Педагоги могут рассчитывать на помощь актива школьных служб примирения. </a:t>
            </a:r>
            <a:endParaRPr lang="ru-RU" sz="2400" dirty="0" smtClean="0"/>
          </a:p>
          <a:p>
            <a:pPr lvl="0"/>
            <a:r>
              <a:rPr lang="ru-RU" dirty="0" smtClean="0"/>
              <a:t>Работа с обучающимися ( 1 раз в четверть)</a:t>
            </a:r>
            <a:endParaRPr lang="ru-RU" sz="2400" dirty="0" smtClean="0"/>
          </a:p>
          <a:p>
            <a:pPr lvl="0"/>
            <a:r>
              <a:rPr lang="ru-RU" dirty="0" smtClean="0"/>
              <a:t>+ совместный выход классом + родители = костер, поездка, праздник</a:t>
            </a:r>
            <a:endParaRPr lang="ru-RU" sz="2400" dirty="0" smtClean="0"/>
          </a:p>
          <a:p>
            <a:pPr lvl="0"/>
            <a:r>
              <a:rPr lang="ru-RU" dirty="0" smtClean="0"/>
              <a:t>Контакт ШСП с детьми</a:t>
            </a:r>
            <a:endParaRPr lang="ru-RU" sz="2400" dirty="0" smtClean="0"/>
          </a:p>
          <a:p>
            <a:r>
              <a:rPr lang="ru-RU" dirty="0" smtClean="0"/>
              <a:t>- разговоры по душам</a:t>
            </a:r>
            <a:endParaRPr lang="ru-RU" sz="2400" dirty="0" smtClean="0"/>
          </a:p>
          <a:p>
            <a:r>
              <a:rPr lang="ru-RU" dirty="0" smtClean="0"/>
              <a:t>- коллаж  «О дружбе» (каждый приносит в  коллаж класса свой рисунок </a:t>
            </a:r>
            <a:endParaRPr lang="ru-RU" sz="2400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Работа с обучающимися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- игра воздушный шар, необитаемый остров</a:t>
            </a:r>
            <a:endParaRPr lang="ru-RU" sz="2400" dirty="0" smtClean="0"/>
          </a:p>
          <a:p>
            <a:r>
              <a:rPr lang="ru-RU" dirty="0" smtClean="0"/>
              <a:t>- круг ценностей</a:t>
            </a:r>
            <a:endParaRPr lang="ru-RU" sz="2400" dirty="0" smtClean="0"/>
          </a:p>
          <a:p>
            <a:r>
              <a:rPr lang="ru-RU" dirty="0" smtClean="0"/>
              <a:t>- аукцион ценностей</a:t>
            </a:r>
            <a:endParaRPr lang="ru-RU" sz="2400" dirty="0" smtClean="0"/>
          </a:p>
          <a:p>
            <a:r>
              <a:rPr lang="ru-RU" dirty="0" smtClean="0"/>
              <a:t>Часы общения</a:t>
            </a:r>
            <a:endParaRPr lang="ru-RU" sz="2400" dirty="0" smtClean="0"/>
          </a:p>
          <a:p>
            <a:pPr lvl="0"/>
            <a:r>
              <a:rPr lang="ru-RU" dirty="0" smtClean="0"/>
              <a:t>Обсуждения фильма,  ролика (травля, проявление доброты, взаимоотношения между ровесниками)</a:t>
            </a:r>
            <a:endParaRPr lang="ru-RU" sz="2400" dirty="0" smtClean="0"/>
          </a:p>
          <a:p>
            <a:pPr lvl="0"/>
            <a:r>
              <a:rPr lang="ru-RU" dirty="0" smtClean="0"/>
              <a:t>ШСП актив школы:</a:t>
            </a:r>
            <a:endParaRPr lang="ru-RU" sz="2400" dirty="0" smtClean="0"/>
          </a:p>
          <a:p>
            <a:r>
              <a:rPr lang="ru-RU" dirty="0" smtClean="0"/>
              <a:t>- день позитива</a:t>
            </a:r>
            <a:endParaRPr lang="ru-RU" sz="2400" dirty="0" smtClean="0"/>
          </a:p>
          <a:p>
            <a:r>
              <a:rPr lang="ru-RU" dirty="0" smtClean="0"/>
              <a:t>- Тренинги на сплочение в рамках обычного классного часа – 1 раз в месяц</a:t>
            </a:r>
            <a:endParaRPr lang="ru-RU" sz="2400" dirty="0" smtClean="0"/>
          </a:p>
          <a:p>
            <a:r>
              <a:rPr lang="ru-RU" dirty="0" smtClean="0"/>
              <a:t>- тематический классный час 1 раз в месяц </a:t>
            </a:r>
            <a:endParaRPr lang="ru-RU" sz="2400" dirty="0" smtClean="0"/>
          </a:p>
          <a:p>
            <a:r>
              <a:rPr lang="ru-RU" dirty="0" smtClean="0"/>
              <a:t>«Я  - толерантен»</a:t>
            </a:r>
            <a:endParaRPr lang="ru-RU" sz="2400" dirty="0" smtClean="0"/>
          </a:p>
          <a:p>
            <a:r>
              <a:rPr lang="ru-RU" dirty="0" err="1" smtClean="0"/>
              <a:t>Квест</a:t>
            </a:r>
            <a:r>
              <a:rPr lang="ru-RU" dirty="0" smtClean="0"/>
              <a:t>: - игры на сплочение коллектива, узнай о себе, дружба народов</a:t>
            </a:r>
            <a:endParaRPr lang="ru-RU" sz="2400" dirty="0" smtClean="0"/>
          </a:p>
          <a:p>
            <a:r>
              <a:rPr lang="ru-RU" dirty="0" smtClean="0"/>
              <a:t>- день </a:t>
            </a:r>
            <a:r>
              <a:rPr lang="ru-RU" dirty="0" err="1" smtClean="0"/>
              <a:t>обнимашек</a:t>
            </a:r>
            <a:endParaRPr lang="ru-RU" sz="2400" dirty="0" smtClean="0"/>
          </a:p>
          <a:p>
            <a:r>
              <a:rPr lang="ru-RU" dirty="0" smtClean="0"/>
              <a:t>- день улыбки</a:t>
            </a:r>
            <a:endParaRPr lang="ru-RU" sz="2400" dirty="0" smtClean="0"/>
          </a:p>
          <a:p>
            <a:r>
              <a:rPr lang="ru-RU" dirty="0" smtClean="0"/>
              <a:t>- день добрых дел</a:t>
            </a:r>
            <a:endParaRPr lang="ru-RU" sz="2400" dirty="0" smtClean="0"/>
          </a:p>
          <a:p>
            <a:r>
              <a:rPr lang="ru-RU" dirty="0" err="1" smtClean="0"/>
              <a:t>Квест</a:t>
            </a:r>
            <a:r>
              <a:rPr lang="ru-RU" dirty="0" smtClean="0"/>
              <a:t> -  (сбор и информации через испытания, собирая карту) что такое счастье, что такое доброта, что такое буллинг –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Предварительный этап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8403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Презентация для педагогов «Профилактика насилия в отношении несовершеннолетних в образовательных организациях»;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Выход на родительские собрания (Памятка родителям и обучающимся «Порядок обращения обучающихся и их родителей в случае совершения  в отношении несовершеннолетних физического или другого насилия»);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Анкета-наблюдение для классных руководителей, с целью выявления возможных «жертв» насилия и «агрессоров»;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Анкета для учителей по выявлению буллинга в школе;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Анкета для обучающихся с целью выявления буллинга в классе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Оформление стенда «Мы против буллинга!».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Основной этап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u="sng" dirty="0" smtClean="0"/>
              <a:t>Классные часы: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-«Скажи буллингу нет!»;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-«Ярлыки»;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-«Ценности класса»;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-«Гармония с собой» (</a:t>
            </a:r>
            <a:r>
              <a:rPr lang="ru-RU" dirty="0" err="1" smtClean="0"/>
              <a:t>медиатехника</a:t>
            </a:r>
            <a:r>
              <a:rPr lang="ru-RU" dirty="0" smtClean="0"/>
              <a:t>);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-«Дискуссионное кафе»;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-«Детско-родительские взаимоотношения»;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u="sng" dirty="0" smtClean="0"/>
              <a:t>Проведение кругов ценностей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u="sng" dirty="0" smtClean="0"/>
              <a:t>Проведение акций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750</Words>
  <Application>Microsoft Office PowerPoint</Application>
  <PresentationFormat>Экран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Реализация проекта  «Рядом с тобой»  по профилактике буллинга на территории Нытвенского м.р.</vt:lpstr>
      <vt:lpstr>3 место в конкурсе социальных проектов в рамках краевого лагеря активистов школьных служб примирения  «Страна Мира 2016»</vt:lpstr>
      <vt:lpstr>Реализация проекта  «Рядом с тобой»   ноябрь 2016 г. - декабрь 2017г.</vt:lpstr>
      <vt:lpstr>Семинар руководителей школьных служб примирения и детей из актива</vt:lpstr>
      <vt:lpstr>Направления работы по проекту</vt:lpstr>
      <vt:lpstr> Работа с педагогами   </vt:lpstr>
      <vt:lpstr>Работа с обучающимися </vt:lpstr>
      <vt:lpstr>Предварительный этап </vt:lpstr>
      <vt:lpstr>Основной этап</vt:lpstr>
      <vt:lpstr>Слайд 10</vt:lpstr>
      <vt:lpstr>Слайд 11</vt:lpstr>
      <vt:lpstr>Слайд 12</vt:lpstr>
      <vt:lpstr>Слайд 13</vt:lpstr>
      <vt:lpstr>Акция «День улыбки»</vt:lpstr>
      <vt:lpstr>Акция толерантности</vt:lpstr>
      <vt:lpstr>Акция спасибо</vt:lpstr>
      <vt:lpstr>Акция объятий</vt:lpstr>
      <vt:lpstr>Акция «День позитива»</vt:lpstr>
      <vt:lpstr>Акция «День здоровья»</vt:lpstr>
      <vt:lpstr>Педагоги</vt:lpstr>
      <vt:lpstr>Заключительный этап  Результаты</vt:lpstr>
      <vt:lpstr>Межмуниципальный семинар руководителей ШСП «Профилактика буллинга в школе»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 «Рядом с тобой»  по профилактике буллинга на территории Нытвенского м.р.</dc:title>
  <cp:lastModifiedBy>Тимофеева Надежда Леонидовна</cp:lastModifiedBy>
  <cp:revision>53</cp:revision>
  <dcterms:modified xsi:type="dcterms:W3CDTF">2019-09-26T05:50:25Z</dcterms:modified>
</cp:coreProperties>
</file>