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4" r:id="rId1"/>
  </p:sldMasterIdLst>
  <p:notesMasterIdLst>
    <p:notesMasterId r:id="rId9"/>
  </p:notesMasterIdLst>
  <p:sldIdLst>
    <p:sldId id="256" r:id="rId2"/>
    <p:sldId id="267" r:id="rId3"/>
    <p:sldId id="272" r:id="rId4"/>
    <p:sldId id="269" r:id="rId5"/>
    <p:sldId id="276" r:id="rId6"/>
    <p:sldId id="275" r:id="rId7"/>
    <p:sldId id="274" r:id="rId8"/>
  </p:sldIdLst>
  <p:sldSz cx="9144000" cy="6858000" type="screen4x3"/>
  <p:notesSz cx="6735763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3399"/>
    <a:srgbClr val="FF66FF"/>
    <a:srgbClr val="B381D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03385045329924E-2"/>
          <c:y val="4.1715393282342812E-2"/>
          <c:w val="0.73582863079615524"/>
          <c:h val="0.85110098181904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5.1443569553805894E-4"/>
                  <c:y val="-9.344269466316708E-3"/>
                </c:manualLayout>
              </c:layout>
              <c:spPr/>
              <c:txPr>
                <a:bodyPr anchor="t" anchorCtr="0"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D27-4500-94D7-3AFECA0B4E99}"/>
                </c:ext>
              </c:extLst>
            </c:dLbl>
            <c:dLbl>
              <c:idx val="1"/>
              <c:layout>
                <c:manualLayout>
                  <c:x val="9.465004374453417E-3"/>
                  <c:y val="-1.4731408573928259E-2"/>
                </c:manualLayout>
              </c:layout>
              <c:spPr/>
              <c:txPr>
                <a:bodyPr anchor="t" anchorCtr="0"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D27-4500-94D7-3AFECA0B4E99}"/>
                </c:ext>
              </c:extLst>
            </c:dLbl>
            <c:dLbl>
              <c:idx val="2"/>
              <c:layout>
                <c:manualLayout>
                  <c:x val="1.2500000000000077E-2"/>
                  <c:y val="-1.801443569553831E-2"/>
                </c:manualLayout>
              </c:layout>
              <c:spPr/>
              <c:txPr>
                <a:bodyPr anchor="t" anchorCtr="0"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D27-4500-94D7-3AFECA0B4E99}"/>
                </c:ext>
              </c:extLst>
            </c:dLbl>
            <c:spPr>
              <a:noFill/>
              <a:ln w="25304">
                <a:noFill/>
              </a:ln>
            </c:spPr>
            <c:txPr>
              <a:bodyPr anchor="t" anchorCtr="0"/>
              <a:lstStyle/>
              <a:p>
                <a:pPr>
                  <a:defRPr sz="1594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10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27-4500-94D7-3AFECA0B4E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7.8188976377952784E-3"/>
                  <c:y val="-9.0916447944007737E-3"/>
                </c:manualLayout>
              </c:layout>
              <c:spPr/>
              <c:txPr>
                <a:bodyPr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D27-4500-94D7-3AFECA0B4E99}"/>
                </c:ext>
              </c:extLst>
            </c:dLbl>
            <c:dLbl>
              <c:idx val="1"/>
              <c:layout>
                <c:manualLayout>
                  <c:x val="1.2242782152230972E-2"/>
                  <c:y val="-1.8411198600174983E-2"/>
                </c:manualLayout>
              </c:layout>
              <c:spPr/>
              <c:txPr>
                <a:bodyPr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D27-4500-94D7-3AFECA0B4E99}"/>
                </c:ext>
              </c:extLst>
            </c:dLbl>
            <c:dLbl>
              <c:idx val="2"/>
              <c:layout>
                <c:manualLayout>
                  <c:x val="1.2500000000000077E-2"/>
                  <c:y val="-1.1869641294838317E-2"/>
                </c:manualLayout>
              </c:layout>
              <c:spPr/>
              <c:txPr>
                <a:bodyPr/>
                <a:lstStyle/>
                <a:p>
                  <a:pPr>
                    <a:defRPr sz="1594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D27-4500-94D7-3AFECA0B4E99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594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Преступления</c:v>
                </c:pt>
                <c:pt idx="1">
                  <c:v>ООД</c:v>
                </c:pt>
                <c:pt idx="2">
                  <c:v>Адм. правонаруш.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27-4500-94D7-3AFECA0B4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737696"/>
        <c:axId val="1"/>
        <c:axId val="0"/>
      </c:bar3DChart>
      <c:catAx>
        <c:axId val="9073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88" b="1" baseline="0">
                <a:solidFill>
                  <a:srgbClr val="002060"/>
                </a:solidFill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90737696"/>
        <c:crosses val="autoZero"/>
        <c:crossBetween val="between"/>
      </c:valAx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80382913674252254"/>
          <c:y val="0.19400338046749391"/>
          <c:w val="0.19617086325747746"/>
          <c:h val="0.28616399389866842"/>
        </c:manualLayout>
      </c:layout>
      <c:overlay val="0"/>
      <c:txPr>
        <a:bodyPr/>
        <a:lstStyle/>
        <a:p>
          <a:pPr>
            <a:defRPr sz="1588" b="1" baseline="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1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0015310586173E-2"/>
          <c:y val="5.5969561640615832E-2"/>
          <c:w val="0.89428980752405962"/>
          <c:h val="0.49315822462490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1111111111111125E-2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60-4E47-A3C1-842BAF85B6EE}"/>
                </c:ext>
              </c:extLst>
            </c:dLbl>
            <c:dLbl>
              <c:idx val="1"/>
              <c:layout>
                <c:manualLayout>
                  <c:x val="2.7777777777779639E-3"/>
                  <c:y val="8.0808080808080808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60-4E47-A3C1-842BAF85B6EE}"/>
                </c:ext>
              </c:extLst>
            </c:dLbl>
            <c:dLbl>
              <c:idx val="2"/>
              <c:layout>
                <c:manualLayout>
                  <c:x val="0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60-4E47-A3C1-842BAF85B6EE}"/>
                </c:ext>
              </c:extLst>
            </c:dLbl>
            <c:dLbl>
              <c:idx val="3"/>
              <c:layout>
                <c:manualLayout>
                  <c:x val="-1.388888888888942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60-4E47-A3C1-842BAF85B6EE}"/>
                </c:ext>
              </c:extLst>
            </c:dLbl>
            <c:dLbl>
              <c:idx val="4"/>
              <c:layout>
                <c:manualLayout>
                  <c:x val="-5.5555555555555558E-3"/>
                  <c:y val="6.7150937118776351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960-4E47-A3C1-842BAF85B6EE}"/>
                </c:ext>
              </c:extLst>
            </c:dLbl>
            <c:dLbl>
              <c:idx val="5"/>
              <c:layout>
                <c:manualLayout>
                  <c:x val="1.3888888888889421E-3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60-4E47-A3C1-842BAF85B6EE}"/>
                </c:ext>
              </c:extLst>
            </c:dLbl>
            <c:dLbl>
              <c:idx val="6"/>
              <c:layout>
                <c:manualLayout>
                  <c:x val="0"/>
                  <c:y val="4.0404040404041193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960-4E47-A3C1-842BAF85B6EE}"/>
                </c:ext>
              </c:extLst>
            </c:dLbl>
            <c:dLbl>
              <c:idx val="7"/>
              <c:layout>
                <c:manualLayout>
                  <c:x val="0"/>
                  <c:y val="-4.0404040404040404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60-4E47-A3C1-842BAF85B6EE}"/>
                </c:ext>
              </c:extLst>
            </c:dLbl>
            <c:dLbl>
              <c:idx val="8"/>
              <c:layout>
                <c:manualLayout>
                  <c:x val="-5.5555555555555558E-3"/>
                  <c:y val="-7.4928507070944504E-3"/>
                </c:manualLayout>
              </c:layout>
              <c:spPr/>
              <c:txPr>
                <a:bodyPr/>
                <a:lstStyle/>
                <a:p>
                  <a:pPr>
                    <a:defRPr sz="14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960-4E47-A3C1-842BAF85B6E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60-4E47-A3C1-842BAF85B6E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60-4E47-A3C1-842BAF85B6E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60-4E47-A3C1-842BAF85B6E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60-4E47-A3C1-842BAF85B6E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60-4E47-A3C1-842BAF85B6E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60-4E47-A3C1-842BAF85B6E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60-4E47-A3C1-842BAF85B6E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60-4E47-A3C1-842BAF85B6EE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60-4E47-A3C1-842BAF85B6EE}"/>
                </c:ext>
              </c:extLst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С(К)ОШ</c:v>
                </c:pt>
                <c:pt idx="1">
                  <c:v>СО школа п. Уральский </c:v>
                </c:pt>
                <c:pt idx="2">
                  <c:v>ООШ № 2 </c:v>
                </c:pt>
                <c:pt idx="3">
                  <c:v>Григорьевская СОШ </c:v>
                </c:pt>
                <c:pt idx="4">
                  <c:v>Гимназия</c:v>
                </c:pt>
                <c:pt idx="5">
                  <c:v>Чайковская </c:v>
                </c:pt>
                <c:pt idx="6">
                  <c:v>СОШ № 3 </c:v>
                </c:pt>
                <c:pt idx="7">
                  <c:v>Мокинская ООШ</c:v>
                </c:pt>
                <c:pt idx="8">
                  <c:v>НККК им. Атамана Ермака</c:v>
                </c:pt>
                <c:pt idx="9">
                  <c:v>Шерьинская-Базовая школа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960-4E47-A3C1-842BAF85B6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3333333333333367E-3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960-4E47-A3C1-842BAF85B6EE}"/>
                </c:ext>
              </c:extLst>
            </c:dLbl>
            <c:dLbl>
              <c:idx val="1"/>
              <c:layout>
                <c:manualLayout>
                  <c:x val="9.7222222222222224E-3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960-4E47-A3C1-842BAF85B6EE}"/>
                </c:ext>
              </c:extLst>
            </c:dLbl>
            <c:dLbl>
              <c:idx val="2"/>
              <c:layout>
                <c:manualLayout>
                  <c:x val="4.166666666666668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960-4E47-A3C1-842BAF85B6EE}"/>
                </c:ext>
              </c:extLst>
            </c:dLbl>
            <c:dLbl>
              <c:idx val="3"/>
              <c:layout>
                <c:manualLayout>
                  <c:x val="1.1111111111111125E-2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0960-4E47-A3C1-842BAF85B6EE}"/>
                </c:ext>
              </c:extLst>
            </c:dLbl>
            <c:dLbl>
              <c:idx val="4"/>
              <c:layout>
                <c:manualLayout>
                  <c:x val="4.1665573053368326E-3"/>
                  <c:y val="8.08080808080808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0960-4E47-A3C1-842BAF85B6EE}"/>
                </c:ext>
              </c:extLst>
            </c:dLbl>
            <c:dLbl>
              <c:idx val="5"/>
              <c:layout>
                <c:manualLayout>
                  <c:x val="4.1666666666666683E-3"/>
                  <c:y val="8.08084728845515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0960-4E47-A3C1-842BAF85B6EE}"/>
                </c:ext>
              </c:extLst>
            </c:dLbl>
            <c:dLbl>
              <c:idx val="6"/>
              <c:layout>
                <c:manualLayout>
                  <c:x val="0"/>
                  <c:y val="8.08084728845515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0960-4E47-A3C1-842BAF85B6EE}"/>
                </c:ext>
              </c:extLst>
            </c:dLbl>
            <c:dLbl>
              <c:idx val="7"/>
              <c:layout>
                <c:manualLayout>
                  <c:x val="4.166666666666668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0960-4E47-A3C1-842BAF85B6EE}"/>
                </c:ext>
              </c:extLst>
            </c:dLbl>
            <c:dLbl>
              <c:idx val="8"/>
              <c:layout>
                <c:manualLayout>
                  <c:x val="9.722222222222222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960-4E47-A3C1-842BAF85B6EE}"/>
                </c:ext>
              </c:extLst>
            </c:dLbl>
            <c:dLbl>
              <c:idx val="9"/>
              <c:layout>
                <c:manualLayout>
                  <c:x val="-8.333333333333336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960-4E47-A3C1-842BAF85B6EE}"/>
                </c:ext>
              </c:extLst>
            </c:dLbl>
            <c:dLbl>
              <c:idx val="10"/>
              <c:layout>
                <c:manualLayout>
                  <c:x val="4.1666666666666683E-3"/>
                  <c:y val="-9.389671361502352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960-4E47-A3C1-842BAF85B6EE}"/>
                </c:ext>
              </c:extLst>
            </c:dLbl>
            <c:spPr>
              <a:noFill/>
              <a:ln w="25394">
                <a:noFill/>
              </a:ln>
            </c:spPr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С(К)ОШ</c:v>
                </c:pt>
                <c:pt idx="1">
                  <c:v>СО школа п. Уральский </c:v>
                </c:pt>
                <c:pt idx="2">
                  <c:v>ООШ № 2 </c:v>
                </c:pt>
                <c:pt idx="3">
                  <c:v>Григорьевская СОШ </c:v>
                </c:pt>
                <c:pt idx="4">
                  <c:v>Гимназия</c:v>
                </c:pt>
                <c:pt idx="5">
                  <c:v>Чайковская </c:v>
                </c:pt>
                <c:pt idx="6">
                  <c:v>СОШ № 3 </c:v>
                </c:pt>
                <c:pt idx="7">
                  <c:v>Мокинская ООШ</c:v>
                </c:pt>
                <c:pt idx="8">
                  <c:v>НККК им. Атамана Ермака</c:v>
                </c:pt>
                <c:pt idx="9">
                  <c:v>Шерьинская-Базовая школа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960-4E47-A3C1-842BAF85B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408400"/>
        <c:axId val="1"/>
        <c:axId val="0"/>
      </c:bar3DChart>
      <c:catAx>
        <c:axId val="10940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>
                <a:solidFill>
                  <a:schemeClr val="tx1"/>
                </a:solidFill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408400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8096965407414"/>
          <c:y val="4.6260798104120482E-2"/>
          <c:w val="0.89538131469521365"/>
          <c:h val="0.548983449277578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1111111111111125E-2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9C-4640-992A-1BE435E1C6F7}"/>
                </c:ext>
              </c:extLst>
            </c:dLbl>
            <c:dLbl>
              <c:idx val="1"/>
              <c:layout>
                <c:manualLayout>
                  <c:x val="2.7777777777779605E-3"/>
                  <c:y val="8.08080808080808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9C-4640-992A-1BE435E1C6F7}"/>
                </c:ext>
              </c:extLst>
            </c:dLbl>
            <c:dLbl>
              <c:idx val="2"/>
              <c:layout>
                <c:manualLayout>
                  <c:x val="0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9C-4640-992A-1BE435E1C6F7}"/>
                </c:ext>
              </c:extLst>
            </c:dLbl>
            <c:dLbl>
              <c:idx val="3"/>
              <c:layout>
                <c:manualLayout>
                  <c:x val="-1.388888888888941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9C-4640-992A-1BE435E1C6F7}"/>
                </c:ext>
              </c:extLst>
            </c:dLbl>
            <c:dLbl>
              <c:idx val="4"/>
              <c:layout>
                <c:manualLayout>
                  <c:x val="-5.5555555555555558E-3"/>
                  <c:y val="6.7150937118776307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9C-4640-992A-1BE435E1C6F7}"/>
                </c:ext>
              </c:extLst>
            </c:dLbl>
            <c:dLbl>
              <c:idx val="5"/>
              <c:layout>
                <c:manualLayout>
                  <c:x val="1.3888888888889412E-3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9C-4640-992A-1BE435E1C6F7}"/>
                </c:ext>
              </c:extLst>
            </c:dLbl>
            <c:dLbl>
              <c:idx val="6"/>
              <c:layout>
                <c:manualLayout>
                  <c:x val="0"/>
                  <c:y val="4.0404040404041193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9C-4640-992A-1BE435E1C6F7}"/>
                </c:ext>
              </c:extLst>
            </c:dLbl>
            <c:dLbl>
              <c:idx val="7"/>
              <c:layout>
                <c:manualLayout>
                  <c:x val="0"/>
                  <c:y val="-4.04040404040404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9C-4640-992A-1BE435E1C6F7}"/>
                </c:ext>
              </c:extLst>
            </c:dLbl>
            <c:dLbl>
              <c:idx val="8"/>
              <c:layout>
                <c:manualLayout>
                  <c:x val="-5.5555555555555558E-3"/>
                  <c:y val="-7.49285070709445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B9C-4640-992A-1BE435E1C6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9C-4640-992A-1BE435E1C6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9C-4640-992A-1BE435E1C6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9C-4640-992A-1BE435E1C6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B9C-4640-992A-1BE435E1C6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B9C-4640-992A-1BE435E1C6F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B9C-4640-992A-1BE435E1C6F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B9C-4640-992A-1BE435E1C6F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B9C-4640-992A-1BE435E1C6F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B9C-4640-992A-1BE435E1C6F7}"/>
                </c:ext>
              </c:extLst>
            </c:dLbl>
            <c:spPr>
              <a:noFill/>
              <a:ln w="25392">
                <a:noFill/>
              </a:ln>
            </c:spPr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С(К)ОШ г. Нытва</c:v>
                </c:pt>
                <c:pt idx="1">
                  <c:v>СО школа п. Уральский </c:v>
                </c:pt>
                <c:pt idx="2">
                  <c:v>Гимназия </c:v>
                </c:pt>
                <c:pt idx="3">
                  <c:v>ООШ № 2 </c:v>
                </c:pt>
                <c:pt idx="4">
                  <c:v>НККК им. Атамана Ермака </c:v>
                </c:pt>
                <c:pt idx="5">
                  <c:v>СП ООШ № 89</c:v>
                </c:pt>
                <c:pt idx="6">
                  <c:v>Григорьевская СОШ </c:v>
                </c:pt>
                <c:pt idx="7">
                  <c:v>Чайковская СОШ</c:v>
                </c:pt>
                <c:pt idx="8">
                  <c:v>СОШ № 3</c:v>
                </c:pt>
                <c:pt idx="9">
                  <c:v>Шерьинская-Базовая школа</c:v>
                </c:pt>
                <c:pt idx="10">
                  <c:v>Мокинская ООШ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B9C-4640-992A-1BE435E1C6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3333333333333367E-3"/>
                  <c:y val="4.0404040404040404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B9C-4640-992A-1BE435E1C6F7}"/>
                </c:ext>
              </c:extLst>
            </c:dLbl>
            <c:dLbl>
              <c:idx val="1"/>
              <c:layout>
                <c:manualLayout>
                  <c:x val="9.7222222222222224E-3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B9C-4640-992A-1BE435E1C6F7}"/>
                </c:ext>
              </c:extLst>
            </c:dLbl>
            <c:dLbl>
              <c:idx val="2"/>
              <c:layout>
                <c:manualLayout>
                  <c:x val="4.166666666666668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B9C-4640-992A-1BE435E1C6F7}"/>
                </c:ext>
              </c:extLst>
            </c:dLbl>
            <c:dLbl>
              <c:idx val="3"/>
              <c:layout>
                <c:manualLayout>
                  <c:x val="1.1111111111111125E-2"/>
                  <c:y val="-2.0202020202020202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B9C-4640-992A-1BE435E1C6F7}"/>
                </c:ext>
              </c:extLst>
            </c:dLbl>
            <c:dLbl>
              <c:idx val="4"/>
              <c:layout>
                <c:manualLayout>
                  <c:x val="4.1665573053368326E-3"/>
                  <c:y val="8.08080808080808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B9C-4640-992A-1BE435E1C6F7}"/>
                </c:ext>
              </c:extLst>
            </c:dLbl>
            <c:dLbl>
              <c:idx val="5"/>
              <c:layout>
                <c:manualLayout>
                  <c:x val="4.1666666666666683E-3"/>
                  <c:y val="8.08084728845515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8B9C-4640-992A-1BE435E1C6F7}"/>
                </c:ext>
              </c:extLst>
            </c:dLbl>
            <c:dLbl>
              <c:idx val="6"/>
              <c:layout>
                <c:manualLayout>
                  <c:x val="0"/>
                  <c:y val="8.080847288455150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8B9C-4640-992A-1BE435E1C6F7}"/>
                </c:ext>
              </c:extLst>
            </c:dLbl>
            <c:dLbl>
              <c:idx val="7"/>
              <c:layout>
                <c:manualLayout>
                  <c:x val="4.166666666666668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8B9C-4640-992A-1BE435E1C6F7}"/>
                </c:ext>
              </c:extLst>
            </c:dLbl>
            <c:dLbl>
              <c:idx val="8"/>
              <c:layout>
                <c:manualLayout>
                  <c:x val="9.722222222222222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B9C-4640-992A-1BE435E1C6F7}"/>
                </c:ext>
              </c:extLst>
            </c:dLbl>
            <c:dLbl>
              <c:idx val="9"/>
              <c:layout>
                <c:manualLayout>
                  <c:x val="-8.333333333333336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8B9C-4640-992A-1BE435E1C6F7}"/>
                </c:ext>
              </c:extLst>
            </c:dLbl>
            <c:dLbl>
              <c:idx val="10"/>
              <c:layout>
                <c:manualLayout>
                  <c:x val="4.1666666666666683E-3"/>
                  <c:y val="-9.3896713615023528E-3"/>
                </c:manualLayout>
              </c:layout>
              <c:spPr/>
              <c:txPr>
                <a:bodyPr/>
                <a:lstStyle/>
                <a:p>
                  <a:pPr>
                    <a:defRPr sz="13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B9C-4640-992A-1BE435E1C6F7}"/>
                </c:ext>
              </c:extLst>
            </c:dLbl>
            <c:spPr>
              <a:noFill/>
              <a:ln w="25392">
                <a:noFill/>
              </a:ln>
            </c:spPr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С(К)ОШ г. Нытва</c:v>
                </c:pt>
                <c:pt idx="1">
                  <c:v>СО школа п. Уральский </c:v>
                </c:pt>
                <c:pt idx="2">
                  <c:v>Гимназия </c:v>
                </c:pt>
                <c:pt idx="3">
                  <c:v>ООШ № 2 </c:v>
                </c:pt>
                <c:pt idx="4">
                  <c:v>НККК им. Атамана Ермака </c:v>
                </c:pt>
                <c:pt idx="5">
                  <c:v>СП ООШ № 89</c:v>
                </c:pt>
                <c:pt idx="6">
                  <c:v>Григорьевская СОШ </c:v>
                </c:pt>
                <c:pt idx="7">
                  <c:v>Чайковская СОШ</c:v>
                </c:pt>
                <c:pt idx="8">
                  <c:v>СОШ № 3</c:v>
                </c:pt>
                <c:pt idx="9">
                  <c:v>Шерьинская-Базовая школа</c:v>
                </c:pt>
                <c:pt idx="10">
                  <c:v>Мокинская ООШ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B9C-4640-992A-1BE435E1C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624720"/>
        <c:axId val="1"/>
        <c:axId val="0"/>
      </c:bar3DChart>
      <c:catAx>
        <c:axId val="9462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>
                <a:solidFill>
                  <a:schemeClr val="tx1"/>
                </a:solidFill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624720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84601924759405"/>
          <c:y val="3.8147478186848265E-2"/>
          <c:w val="0.8799873140857396"/>
          <c:h val="0.499479200373928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7030A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6FC-4AFF-AC00-14A61702DF0B}"/>
              </c:ext>
            </c:extLst>
          </c:dPt>
          <c:dLbls>
            <c:spPr>
              <a:noFill/>
              <a:ln w="25396">
                <a:noFill/>
              </a:ln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СО школа п. Уральский</c:v>
                </c:pt>
                <c:pt idx="1">
                  <c:v>С(К)ОШ г. Нытва</c:v>
                </c:pt>
                <c:pt idx="2">
                  <c:v>ООШ № 2</c:v>
                </c:pt>
                <c:pt idx="3">
                  <c:v>Гимназия</c:v>
                </c:pt>
                <c:pt idx="4">
                  <c:v>Григорьевская СОШ</c:v>
                </c:pt>
                <c:pt idx="5">
                  <c:v>НККК им. Атамана Ермака</c:v>
                </c:pt>
                <c:pt idx="6">
                  <c:v>Чайковская СОШ</c:v>
                </c:pt>
                <c:pt idx="7">
                  <c:v>СП Чекменёвская ООШ</c:v>
                </c:pt>
                <c:pt idx="8">
                  <c:v>СП Сергинская ООШ</c:v>
                </c:pt>
                <c:pt idx="9">
                  <c:v>СОШ № 3 </c:v>
                </c:pt>
                <c:pt idx="10">
                  <c:v>СП ООШ № 89 ст. Григорьевская</c:v>
                </c:pt>
                <c:pt idx="11">
                  <c:v>СП Батуровская ООШ</c:v>
                </c:pt>
                <c:pt idx="12">
                  <c:v>Шерьинская-Базовая школа</c:v>
                </c:pt>
                <c:pt idx="13">
                  <c:v>Мокинская ООШ</c:v>
                </c:pt>
                <c:pt idx="14">
                  <c:v>Постаноговская ООШ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0</c:v>
                </c:pt>
                <c:pt idx="5">
                  <c:v>9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  <c:pt idx="9">
                  <c:v>7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FC-4AFF-AC00-14A61702DF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396">
                <a:noFill/>
              </a:ln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СО школа п. Уральский</c:v>
                </c:pt>
                <c:pt idx="1">
                  <c:v>С(К)ОШ г. Нытва</c:v>
                </c:pt>
                <c:pt idx="2">
                  <c:v>ООШ № 2</c:v>
                </c:pt>
                <c:pt idx="3">
                  <c:v>Гимназия</c:v>
                </c:pt>
                <c:pt idx="4">
                  <c:v>Григорьевская СОШ</c:v>
                </c:pt>
                <c:pt idx="5">
                  <c:v>НККК им. Атамана Ермака</c:v>
                </c:pt>
                <c:pt idx="6">
                  <c:v>Чайковская СОШ</c:v>
                </c:pt>
                <c:pt idx="7">
                  <c:v>СП Чекменёвская ООШ</c:v>
                </c:pt>
                <c:pt idx="8">
                  <c:v>СП Сергинская ООШ</c:v>
                </c:pt>
                <c:pt idx="9">
                  <c:v>СОШ № 3 </c:v>
                </c:pt>
                <c:pt idx="10">
                  <c:v>СП ООШ № 89 ст. Григорьевская</c:v>
                </c:pt>
                <c:pt idx="11">
                  <c:v>СП Батуровская ООШ</c:v>
                </c:pt>
                <c:pt idx="12">
                  <c:v>Шерьинская-Базовая школа</c:v>
                </c:pt>
                <c:pt idx="13">
                  <c:v>Мокинская ООШ</c:v>
                </c:pt>
                <c:pt idx="14">
                  <c:v>Постаноговская ООШ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22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FC-4AFF-AC00-14A61702D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811104"/>
        <c:axId val="1"/>
        <c:axId val="0"/>
      </c:bar3DChart>
      <c:catAx>
        <c:axId val="1028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>
                <a:solidFill>
                  <a:schemeClr val="tx1"/>
                </a:solidFill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811104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0812074228081039"/>
          <c:y val="0.94312957346762749"/>
          <c:w val="0.42140913916659295"/>
          <c:h val="5.6870426532372509E-2"/>
        </c:manualLayout>
      </c:layout>
      <c:overlay val="0"/>
      <c:txPr>
        <a:bodyPr/>
        <a:lstStyle/>
        <a:p>
          <a:pPr>
            <a:defRPr sz="16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99ACC-F0AA-4512-81E1-A9B53B8A083C}" type="datetimeFigureOut">
              <a:rPr lang="ru-RU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9563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614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73F08C-A73C-4AE1-87D7-0D59C91C5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D1B08-0F93-4B1C-9A7D-1E83BD31CFCD}" type="datetimeFigureOut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80527-E8FB-40D0-B824-3B29CBC925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2256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5206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0577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37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6998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7851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5958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44596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700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EC5713-BF94-4A45-BF7F-5D65D24F8B33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64626-6DBC-418F-9639-B76884EFCF6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76625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14176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EA64E-DA78-4D4F-9473-9A9024CFE325}" type="datetimeFigureOut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E9CD8-04E8-43B8-8312-B89FDB83AE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318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258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7106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8468-75F7-48FA-A614-50F645B364E5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D15CC-2B49-41BE-8777-671E7830C0DE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64214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7FEEF-415B-4AA8-A1F7-520B912BEE45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E1B1D-E184-494C-82C9-AA26137C603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7695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7434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058B9-E548-4BF2-8E87-31D613DD04CB}" type="datetimeFigureOut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9EB0B-3436-4C49-A6CA-083D62EAFFD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17242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1E1543-F427-4599-8B73-74AF79400674}" type="datetimeFigureOut">
              <a:rPr lang="en-US" smtClean="0"/>
              <a:pPr>
                <a:defRPr/>
              </a:pPr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0B6B1E-C6FB-46C7-AC0E-370BB61F22F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327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  <p:sldLayoutId id="2147484436" r:id="rId12"/>
    <p:sldLayoutId id="2147484437" r:id="rId13"/>
    <p:sldLayoutId id="2147484438" r:id="rId14"/>
    <p:sldLayoutId id="2147484439" r:id="rId15"/>
    <p:sldLayoutId id="2147484440" r:id="rId16"/>
    <p:sldLayoutId id="2147484441" r:id="rId17"/>
    <p:sldLayoutId id="2147484442" r:id="rId18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4191000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 правонарушений несовершеннолетних образовательных организаций </a:t>
            </a:r>
            <a:br>
              <a:rPr lang="ru-RU" sz="4000" b="1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000" b="1" dirty="0" smtClean="0">
                <a:solidFill>
                  <a:srgbClr val="002060"/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2023 год.</a:t>
            </a:r>
            <a:endParaRPr lang="ru-RU" sz="4000" b="1" dirty="0">
              <a:solidFill>
                <a:srgbClr val="002060"/>
              </a:solidFill>
              <a:effectLst>
                <a:innerShdw blurRad="38100">
                  <a:schemeClr val="tx1">
                    <a:lumMod val="85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334000" y="6019800"/>
            <a:ext cx="3571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ОППС</a:t>
            </a:r>
            <a:r>
              <a:rPr lang="ru-RU" altLang="ru-RU" sz="24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600" b="1" dirty="0" smtClean="0">
                <a:solidFill>
                  <a:srgbClr val="002060"/>
                </a:solidFill>
              </a:rPr>
              <a:t>Анализ правонарушений среди обучающихся  образовательных организаций </a:t>
            </a:r>
            <a:br>
              <a:rPr lang="ru-RU" altLang="ru-RU" sz="2600" b="1" dirty="0" smtClean="0">
                <a:solidFill>
                  <a:srgbClr val="002060"/>
                </a:solidFill>
              </a:rPr>
            </a:br>
            <a:r>
              <a:rPr lang="ru-RU" altLang="ru-RU" sz="2600" b="1" dirty="0" smtClean="0">
                <a:solidFill>
                  <a:srgbClr val="002060"/>
                </a:solidFill>
              </a:rPr>
              <a:t>за 12 месяцев 2023 года.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8229600" cy="1219200"/>
          </a:xfrm>
        </p:spPr>
        <p:txBody>
          <a:bodyPr rtlCol="0" anchor="ctr">
            <a:normAutofit lnSpcReduction="10000"/>
          </a:bodyPr>
          <a:lstStyle/>
          <a:p>
            <a:pPr marL="36513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Преступления – снижение на </a:t>
            </a:r>
            <a:r>
              <a:rPr lang="ru-RU" b="1" dirty="0" smtClean="0">
                <a:solidFill>
                  <a:srgbClr val="C00000"/>
                </a:solidFill>
              </a:rPr>
              <a:t>90%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marL="36513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ООД – снижение </a:t>
            </a:r>
            <a:r>
              <a:rPr lang="ru-RU" b="1" dirty="0" smtClean="0">
                <a:solidFill>
                  <a:srgbClr val="FF0000"/>
                </a:solidFill>
              </a:rPr>
              <a:t>на 30%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6513"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Административные правонарушения – снижение 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22%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902088"/>
              </p:ext>
            </p:extLst>
          </p:nvPr>
        </p:nvGraphicFramePr>
        <p:xfrm>
          <a:off x="279400" y="1498600"/>
          <a:ext cx="86614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Преступления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1290610"/>
              </p:ext>
            </p:extLst>
          </p:nvPr>
        </p:nvGraphicFramePr>
        <p:xfrm>
          <a:off x="0" y="1422400"/>
          <a:ext cx="90424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81000" y="609600"/>
            <a:ext cx="830580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Совершено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8</a:t>
            </a:r>
            <a:r>
              <a:rPr lang="ru-RU" dirty="0" smtClean="0">
                <a:latin typeface="+mn-lt"/>
              </a:rPr>
              <a:t> преступлений,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ru-RU" dirty="0" smtClean="0">
                <a:latin typeface="+mn-lt"/>
              </a:rPr>
              <a:t> обучающимися школ </a:t>
            </a:r>
            <a:r>
              <a:rPr lang="ru-RU" dirty="0">
                <a:latin typeface="+mn-lt"/>
              </a:rPr>
              <a:t>Нытвенского городского </a:t>
            </a:r>
            <a:r>
              <a:rPr lang="ru-RU" dirty="0" smtClean="0">
                <a:latin typeface="+mn-lt"/>
              </a:rPr>
              <a:t>округа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Общественно опасные деяния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37580003"/>
              </p:ext>
            </p:extLst>
          </p:nvPr>
        </p:nvGraphicFramePr>
        <p:xfrm>
          <a:off x="0" y="1422400"/>
          <a:ext cx="90424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Содержимое 2"/>
          <p:cNvSpPr txBox="1">
            <a:spLocks/>
          </p:cNvSpPr>
          <p:nvPr/>
        </p:nvSpPr>
        <p:spPr bwMode="auto">
          <a:xfrm>
            <a:off x="228600" y="6096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70000"/>
              <a:buFontTx/>
              <a:buNone/>
            </a:pPr>
            <a:r>
              <a:rPr lang="ru-RU" altLang="ru-RU" sz="1600" dirty="0">
                <a:latin typeface="Verdana" panose="020B0604030504040204" pitchFamily="34" charset="0"/>
              </a:rPr>
              <a:t>Общественно опасные деяния </a:t>
            </a:r>
            <a:r>
              <a:rPr lang="ru-RU" altLang="ru-RU" sz="1600" dirty="0" smtClean="0">
                <a:latin typeface="Verdana" panose="020B0604030504040204" pitchFamily="34" charset="0"/>
              </a:rPr>
              <a:t>совершили </a:t>
            </a:r>
            <a:r>
              <a:rPr lang="ru-RU" altLang="ru-RU" sz="1600" dirty="0">
                <a:latin typeface="Verdana" panose="020B0604030504040204" pitchFamily="34" charset="0"/>
              </a:rPr>
              <a:t>– </a:t>
            </a:r>
            <a:r>
              <a:rPr lang="ru-RU" altLang="ru-RU" sz="16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7</a:t>
            </a:r>
            <a:r>
              <a:rPr lang="ru-RU" altLang="ru-RU" sz="1600" dirty="0" smtClean="0">
                <a:latin typeface="Verdana" panose="020B0604030504040204" pitchFamily="34" charset="0"/>
              </a:rPr>
              <a:t> </a:t>
            </a:r>
            <a:r>
              <a:rPr lang="ru-RU" altLang="ru-RU" sz="1600" dirty="0">
                <a:latin typeface="Verdana" panose="020B0604030504040204" pitchFamily="34" charset="0"/>
              </a:rPr>
              <a:t>(аппг </a:t>
            </a:r>
            <a:r>
              <a:rPr lang="ru-RU" altLang="ru-RU" sz="1600" dirty="0" smtClean="0">
                <a:latin typeface="Verdana" panose="020B0604030504040204" pitchFamily="34" charset="0"/>
              </a:rPr>
              <a:t>–</a:t>
            </a:r>
            <a:r>
              <a:rPr lang="ru-RU" altLang="ru-RU" sz="1600" dirty="0" smtClean="0">
                <a:solidFill>
                  <a:srgbClr val="C00000"/>
                </a:solidFill>
                <a:latin typeface="Verdana" panose="020B0604030504040204" pitchFamily="34" charset="0"/>
              </a:rPr>
              <a:t>10</a:t>
            </a:r>
            <a:r>
              <a:rPr lang="ru-RU" altLang="ru-RU" sz="1600" dirty="0" smtClean="0">
                <a:latin typeface="Verdana" panose="020B0604030504040204" pitchFamily="34" charset="0"/>
              </a:rPr>
              <a:t>) обучающихся </a:t>
            </a:r>
            <a:r>
              <a:rPr lang="ru-RU" altLang="ru-RU" sz="1600" dirty="0">
                <a:latin typeface="Verdana" panose="020B0604030504040204" pitchFamily="34" charset="0"/>
              </a:rPr>
              <a:t>образовательных организаций, не достигшими 14-летнего возраста. 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endParaRPr lang="ru-RU" altLang="ru-RU" sz="18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 rtlCol="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Административные правонарушения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6492516"/>
              </p:ext>
            </p:extLst>
          </p:nvPr>
        </p:nvGraphicFramePr>
        <p:xfrm>
          <a:off x="0" y="1422400"/>
          <a:ext cx="9042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Содержимое 2"/>
          <p:cNvSpPr txBox="1">
            <a:spLocks/>
          </p:cNvSpPr>
          <p:nvPr/>
        </p:nvSpPr>
        <p:spPr bwMode="auto">
          <a:xfrm>
            <a:off x="304800" y="6858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SzPct val="70000"/>
              <a:buFontTx/>
              <a:buNone/>
            </a:pPr>
            <a:r>
              <a:rPr lang="ru-RU" altLang="ru-RU" sz="1800" dirty="0">
                <a:latin typeface="Verdana" panose="020B0604030504040204" pitchFamily="34" charset="0"/>
              </a:rPr>
              <a:t>Совершено</a:t>
            </a:r>
            <a:r>
              <a:rPr lang="ru-RU" altLang="ru-RU" sz="1800" dirty="0">
                <a:solidFill>
                  <a:srgbClr val="0070C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dirty="0" smtClean="0">
                <a:solidFill>
                  <a:srgbClr val="C00000"/>
                </a:solidFill>
                <a:latin typeface="Verdana" panose="020B0604030504040204" pitchFamily="34" charset="0"/>
              </a:rPr>
              <a:t>50</a:t>
            </a:r>
            <a:r>
              <a:rPr lang="ru-RU" altLang="ru-RU" sz="1800" dirty="0" smtClean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altLang="ru-RU" sz="1800" dirty="0">
                <a:latin typeface="Verdana" panose="020B0604030504040204" pitchFamily="34" charset="0"/>
              </a:rPr>
              <a:t>(аппг – </a:t>
            </a:r>
            <a:r>
              <a:rPr lang="ru-RU" altLang="ru-RU" sz="18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64</a:t>
            </a:r>
            <a:r>
              <a:rPr lang="ru-RU" altLang="ru-RU" sz="1800" dirty="0" smtClean="0">
                <a:latin typeface="Verdana" panose="020B0604030504040204" pitchFamily="34" charset="0"/>
              </a:rPr>
              <a:t>) </a:t>
            </a:r>
            <a:r>
              <a:rPr lang="ru-RU" altLang="ru-RU" sz="1800" dirty="0">
                <a:latin typeface="Verdana" panose="020B0604030504040204" pitchFamily="34" charset="0"/>
              </a:rPr>
              <a:t>административных правонарушений. </a:t>
            </a:r>
            <a:r>
              <a:rPr lang="ru-RU" altLang="ru-RU" sz="1800" dirty="0" smtClean="0">
                <a:latin typeface="Verdana" panose="020B0604030504040204" pitchFamily="34" charset="0"/>
              </a:rPr>
              <a:t/>
            </a:r>
            <a:br>
              <a:rPr lang="ru-RU" altLang="ru-RU" sz="1800" dirty="0" smtClean="0">
                <a:latin typeface="Verdana" panose="020B0604030504040204" pitchFamily="34" charset="0"/>
              </a:rPr>
            </a:br>
            <a:r>
              <a:rPr lang="ru-RU" altLang="ru-RU" sz="1800" dirty="0" smtClean="0">
                <a:latin typeface="Verdana" panose="020B0604030504040204" pitchFamily="34" charset="0"/>
              </a:rPr>
              <a:t>Снижение  </a:t>
            </a:r>
            <a:r>
              <a:rPr lang="ru-RU" altLang="ru-RU" sz="1800" dirty="0">
                <a:latin typeface="Verdana" panose="020B0604030504040204" pitchFamily="34" charset="0"/>
              </a:rPr>
              <a:t>на </a:t>
            </a:r>
            <a:r>
              <a:rPr lang="ru-RU" altLang="ru-RU" sz="1800" dirty="0" smtClean="0">
                <a:solidFill>
                  <a:srgbClr val="C00000"/>
                </a:solidFill>
                <a:latin typeface="Verdana" panose="020B0604030504040204" pitchFamily="34" charset="0"/>
              </a:rPr>
              <a:t>22%</a:t>
            </a:r>
            <a:endParaRPr lang="ru-RU" altLang="ru-RU" sz="1800" dirty="0">
              <a:solidFill>
                <a:srgbClr val="C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Рейтинг ОО по правонарушениям за </a:t>
            </a:r>
            <a:r>
              <a:rPr lang="ru-RU" sz="1600" b="1" dirty="0" smtClean="0">
                <a:solidFill>
                  <a:srgbClr val="002060"/>
                </a:solidFill>
              </a:rPr>
              <a:t>2023 </a:t>
            </a:r>
            <a:r>
              <a:rPr lang="ru-RU" sz="1600" b="1" dirty="0" smtClean="0">
                <a:solidFill>
                  <a:srgbClr val="002060"/>
                </a:solidFill>
              </a:rPr>
              <a:t>год</a:t>
            </a:r>
            <a:endParaRPr lang="ru-RU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20967"/>
              </p:ext>
            </p:extLst>
          </p:nvPr>
        </p:nvGraphicFramePr>
        <p:xfrm>
          <a:off x="228600" y="609600"/>
          <a:ext cx="8763000" cy="542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6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011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п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реступления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/л,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совершивших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ООД (</a:t>
                      </a:r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Административные правонарушения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aseline="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аппг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Мокинская ООШ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Запольская ООШ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1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Шерьинская –Базовая школа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Постаноговская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 Батуровская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7693"/>
                  </a:ext>
                </a:extLst>
              </a:tr>
              <a:tr h="239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 № 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(7)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96569"/>
                  </a:ext>
                </a:extLst>
              </a:tr>
              <a:tr h="22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 ООШ № 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 Сергинская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 Чекменёвская ООШ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09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НККК им. Атамана Ермака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(9)</a:t>
                      </a: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(8)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8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Григорьевская СОШ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3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(0)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(6)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 (1)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(4)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С(К)ОШ г. Нытва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(11)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(4)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69859"/>
                  </a:ext>
                </a:extLst>
              </a:tr>
              <a:tr h="239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 школа п. Уральский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(5)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(2)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(20)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794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(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(10)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(64) </a:t>
                      </a:r>
                    </a:p>
                  </a:txBody>
                  <a:tcPr marT="45721" marB="4572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805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Капля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12876</TotalTime>
  <Words>371</Words>
  <Application>Microsoft Office PowerPoint</Application>
  <PresentationFormat>Экран (4:3)</PresentationFormat>
  <Paragraphs>148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Verdana</vt:lpstr>
      <vt:lpstr>Wingdings 2</vt:lpstr>
      <vt:lpstr>Капля</vt:lpstr>
      <vt:lpstr>Анализ  правонарушений несовершеннолетних образовательных организаций  за 2023 год.</vt:lpstr>
      <vt:lpstr>Анализ правонарушений среди обучающихся  образовательных организаций  за 12 месяцев 2023 года.</vt:lpstr>
      <vt:lpstr>Преступления</vt:lpstr>
      <vt:lpstr>Общественно опасные деяния</vt:lpstr>
      <vt:lpstr>Административные правонарушения</vt:lpstr>
      <vt:lpstr>Рейтинг ОО по правонарушениям за 2023 год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краевого проекта  по профилактике правонарушений среди несовершеннолетних.  Итоги 2012 года.</dc:title>
  <dc:creator>User</dc:creator>
  <cp:lastModifiedBy>User</cp:lastModifiedBy>
  <cp:revision>988</cp:revision>
  <dcterms:modified xsi:type="dcterms:W3CDTF">2024-02-15T09:12:41Z</dcterms:modified>
</cp:coreProperties>
</file>