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442" r:id="rId3"/>
    <p:sldId id="445" r:id="rId4"/>
    <p:sldId id="443" r:id="rId5"/>
    <p:sldId id="444" r:id="rId6"/>
    <p:sldId id="271" r:id="rId7"/>
    <p:sldId id="441" r:id="rId8"/>
    <p:sldId id="261" r:id="rId9"/>
    <p:sldId id="258" r:id="rId10"/>
    <p:sldId id="259" r:id="rId11"/>
    <p:sldId id="256" r:id="rId12"/>
    <p:sldId id="262" r:id="rId13"/>
    <p:sldId id="447" r:id="rId14"/>
    <p:sldId id="446" r:id="rId15"/>
    <p:sldId id="264" r:id="rId16"/>
    <p:sldId id="265" r:id="rId17"/>
    <p:sldId id="267" r:id="rId18"/>
    <p:sldId id="260" r:id="rId19"/>
    <p:sldId id="266" r:id="rId20"/>
    <p:sldId id="268" r:id="rId21"/>
    <p:sldId id="269" r:id="rId22"/>
    <p:sldId id="270" r:id="rId23"/>
    <p:sldId id="448" r:id="rId24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20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merzliakov\Desktop\&#1053;&#1099;&#1090;&#1074;&#1077;&#1085;&#1089;&#1082;&#1080;&#1081;%20&#1043;&#1054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merzliakov\Desktop\&#1053;&#1099;&#1090;&#1074;&#1077;&#1085;&#1089;&#1082;&#1080;&#1081;%20&#1043;&#105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AAD7-4BF1-91D1-E109482A6D13}"/>
              </c:ext>
            </c:extLst>
          </c:dPt>
          <c:dPt>
            <c:idx val="1"/>
            <c:extLst xmlns:c16r2="http://schemas.microsoft.com/office/drawing/2015/06/chart">
              <c:ext xmlns:c16="http://schemas.microsoft.com/office/drawing/2014/chart" uri="{C3380CC4-5D6E-409C-BE32-E72D297353CC}">
                <c16:uniqueId val="{00000003-AAD7-4BF1-91D1-E109482A6D13}"/>
              </c:ext>
            </c:extLst>
          </c:dPt>
          <c:dPt>
            <c:idx val="2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AD7-4BF1-91D1-E109482A6D13}"/>
              </c:ext>
            </c:extLst>
          </c:dPt>
          <c:dPt>
            <c:idx val="3"/>
            <c:extLst xmlns:c16r2="http://schemas.microsoft.com/office/drawing/2015/06/chart">
              <c:ext xmlns:c16="http://schemas.microsoft.com/office/drawing/2014/chart" uri="{C3380CC4-5D6E-409C-BE32-E72D297353CC}">
                <c16:uniqueId val="{00000007-AAD7-4BF1-91D1-E109482A6D1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 (план)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0.69000000000000006</c:v>
                </c:pt>
                <c:pt idx="1">
                  <c:v>0.76000000000000012</c:v>
                </c:pt>
                <c:pt idx="2">
                  <c:v>0.8600000000000001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AD7-4BF1-91D1-E109482A6D13}"/>
            </c:ext>
          </c:extLst>
        </c:ser>
        <c:dLbls/>
        <c:gapWidth val="157"/>
        <c:overlap val="25"/>
        <c:axId val="167554432"/>
        <c:axId val="167560320"/>
      </c:barChart>
      <c:catAx>
        <c:axId val="1675544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7560320"/>
        <c:crosses val="autoZero"/>
        <c:auto val="1"/>
        <c:lblAlgn val="ctr"/>
        <c:lblOffset val="100"/>
      </c:catAx>
      <c:valAx>
        <c:axId val="167560320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67554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0" i="0" baseline="0" dirty="0">
                <a:effectLst/>
              </a:rPr>
              <a:t>Качество заполнения ЭЖД</a:t>
            </a:r>
            <a:endParaRPr lang="ru-RU" dirty="0">
              <a:effectLst/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Pt>
            <c:idx val="4"/>
            <c:spPr>
              <a:solidFill>
                <a:srgbClr val="7030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AAB-4EC4-94BB-2D551AE4ED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Отчет!$D$25:$D$29</c:f>
              <c:strCache>
                <c:ptCount val="5"/>
                <c:pt idx="0">
                  <c:v>Доля ЭД, в которых сведения об изучаемых темах представлены в 100% уроков</c:v>
                </c:pt>
                <c:pt idx="1">
                  <c:v>Доля дневников, в которых 98% оценок уроков выставлены своевременно</c:v>
                </c:pt>
                <c:pt idx="2">
                  <c:v>Доля ЭД, в которых 98% отметок о пропусках уроков выставлены своевременно</c:v>
                </c:pt>
                <c:pt idx="3">
                  <c:v>Доля ЭД, в которых информация о домашнем задании представлена в 80% уроков</c:v>
                </c:pt>
                <c:pt idx="4">
                  <c:v>Доля ЭД, где все услуги предоставлены качественно</c:v>
                </c:pt>
              </c:strCache>
            </c:strRef>
          </c:cat>
          <c:val>
            <c:numRef>
              <c:f>Отчет!$E$25:$E$29</c:f>
              <c:numCache>
                <c:formatCode>0.00%</c:formatCode>
                <c:ptCount val="5"/>
                <c:pt idx="0">
                  <c:v>0.36100000000000021</c:v>
                </c:pt>
                <c:pt idx="1">
                  <c:v>0.38100000000000017</c:v>
                </c:pt>
                <c:pt idx="2">
                  <c:v>0.63300000000000034</c:v>
                </c:pt>
                <c:pt idx="3">
                  <c:v>0.36170000000000002</c:v>
                </c:pt>
                <c:pt idx="4">
                  <c:v>0.21810000000000004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AAB-4EC4-94BB-2D551AE4ED96}"/>
            </c:ext>
          </c:extLst>
        </c:ser>
        <c:dLbls>
          <c:showVal val="1"/>
        </c:dLbls>
        <c:gapWidth val="219"/>
        <c:overlap val="-27"/>
        <c:axId val="221289472"/>
        <c:axId val="221192960"/>
      </c:barChart>
      <c:catAx>
        <c:axId val="2212894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1192960"/>
        <c:crosses val="autoZero"/>
        <c:auto val="1"/>
        <c:lblAlgn val="ctr"/>
        <c:lblOffset val="100"/>
      </c:catAx>
      <c:valAx>
        <c:axId val="22119296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1289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0" i="0" baseline="0" dirty="0">
                <a:effectLst/>
              </a:rPr>
              <a:t>Доля ЭД, заполненных качественно</a:t>
            </a:r>
            <a:endParaRPr lang="ru-RU" dirty="0">
              <a:effectLst/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Лист1!$A$1:$A$19</c:f>
              <c:strCache>
                <c:ptCount val="19"/>
                <c:pt idx="0">
                  <c:v>СП ООШ № 89</c:v>
                </c:pt>
                <c:pt idx="1">
                  <c:v>МБОУ Григорьевская СОШ</c:v>
                </c:pt>
                <c:pt idx="2">
                  <c:v>МБОУ ООШ № 2</c:v>
                </c:pt>
                <c:pt idx="3">
                  <c:v>СП начальная школа- детский сад с. Воробьи</c:v>
                </c:pt>
                <c:pt idx="4">
                  <c:v>СП Нытвенская школа-интернат</c:v>
                </c:pt>
                <c:pt idx="5">
                  <c:v>СП Постаноговская ООШ</c:v>
                </c:pt>
                <c:pt idx="6">
                  <c:v>СП Сергинская ООШ</c:v>
                </c:pt>
                <c:pt idx="7">
                  <c:v>СП Чекменёвская ООШ</c:v>
                </c:pt>
                <c:pt idx="8">
                  <c:v>МБОУ СО школа п. Уральский</c:v>
                </c:pt>
                <c:pt idx="9">
                  <c:v>МБОУ СОШ Шерьинская-Базовая школа</c:v>
                </c:pt>
                <c:pt idx="10">
                  <c:v>МБОУ СОШ №3 г. Нытва имени Ю. П. Чегодаева</c:v>
                </c:pt>
                <c:pt idx="11">
                  <c:v>МБОУ Чайковская СОШ</c:v>
                </c:pt>
                <c:pt idx="12">
                  <c:v>МБОУ Мокинская ООШ</c:v>
                </c:pt>
                <c:pt idx="13">
                  <c:v>Батуровский филиал МБОУ Чайковская СОШ</c:v>
                </c:pt>
                <c:pt idx="14">
                  <c:v>МБОУ НККК им. Атамана Ермака</c:v>
                </c:pt>
                <c:pt idx="15">
                  <c:v>МБОУ ООШ № 1</c:v>
                </c:pt>
                <c:pt idx="16">
                  <c:v>СП Запольская ООШ</c:v>
                </c:pt>
                <c:pt idx="17">
                  <c:v>МБОУ С(К)ОШ г. Нытва</c:v>
                </c:pt>
                <c:pt idx="18">
                  <c:v>МАОУ Гимназия г. Нытвы</c:v>
                </c:pt>
              </c:strCache>
            </c:strRef>
          </c:cat>
          <c:val>
            <c:numRef>
              <c:f>Лист1!$B$1:$B$19</c:f>
              <c:numCache>
                <c:formatCode>0.00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4.0599999999999996</c:v>
                </c:pt>
                <c:pt idx="11">
                  <c:v>16.02</c:v>
                </c:pt>
                <c:pt idx="12">
                  <c:v>16.850000000000001</c:v>
                </c:pt>
                <c:pt idx="13">
                  <c:v>27.77999999999999</c:v>
                </c:pt>
                <c:pt idx="14">
                  <c:v>36.99</c:v>
                </c:pt>
                <c:pt idx="15">
                  <c:v>66.84</c:v>
                </c:pt>
                <c:pt idx="16">
                  <c:v>68.179999999999978</c:v>
                </c:pt>
                <c:pt idx="17">
                  <c:v>78.679999999999978</c:v>
                </c:pt>
                <c:pt idx="18">
                  <c:v>99.04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41B-4DDA-9FDA-5EA4ED7742DD}"/>
            </c:ext>
          </c:extLst>
        </c:ser>
        <c:dLbls>
          <c:showVal val="1"/>
        </c:dLbls>
        <c:gapWidth val="182"/>
        <c:axId val="221226112"/>
        <c:axId val="221227648"/>
      </c:barChart>
      <c:catAx>
        <c:axId val="22122611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1227648"/>
        <c:crosses val="autoZero"/>
        <c:auto val="1"/>
        <c:lblAlgn val="ctr"/>
        <c:lblOffset val="100"/>
      </c:catAx>
      <c:valAx>
        <c:axId val="22122764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1226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C3B871-21FE-4D0F-997F-F293AC39DDA3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11D39-AE0A-4CDA-ADF3-C9F880957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3691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034F4-3486-47CD-8B43-E772B8ED0D9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0861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2FAB-398F-42F8-ADC9-0B465BB5F669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859A-7EAF-4AF5-AD8F-70955F17A2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5430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2FAB-398F-42F8-ADC9-0B465BB5F669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859A-7EAF-4AF5-AD8F-70955F17A2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3813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2FAB-398F-42F8-ADC9-0B465BB5F669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859A-7EAF-4AF5-AD8F-70955F17A2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6251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2FAB-398F-42F8-ADC9-0B465BB5F669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859A-7EAF-4AF5-AD8F-70955F17A2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2953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2FAB-398F-42F8-ADC9-0B465BB5F669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859A-7EAF-4AF5-AD8F-70955F17A2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1296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2FAB-398F-42F8-ADC9-0B465BB5F669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859A-7EAF-4AF5-AD8F-70955F17A2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3409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2FAB-398F-42F8-ADC9-0B465BB5F669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859A-7EAF-4AF5-AD8F-70955F17A2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8104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2FAB-398F-42F8-ADC9-0B465BB5F669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859A-7EAF-4AF5-AD8F-70955F17A2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5148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2FAB-398F-42F8-ADC9-0B465BB5F669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859A-7EAF-4AF5-AD8F-70955F17A2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8901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2FAB-398F-42F8-ADC9-0B465BB5F669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859A-7EAF-4AF5-AD8F-70955F17A2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002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2FAB-398F-42F8-ADC9-0B465BB5F669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7859A-7EAF-4AF5-AD8F-70955F17A2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0604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02FAB-398F-42F8-ADC9-0B465BB5F669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7859A-7EAF-4AF5-AD8F-70955F17A2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2102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hyperlink" Target="https://uchebnik.permkrai.ru/" TargetMode="External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pos.permkrai.ru/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s://uslugi.permkrai.ru/service/circles" TargetMode="External"/><Relationship Id="rId10" Type="http://schemas.openxmlformats.org/officeDocument/2006/relationships/hyperlink" Target="https://epos-rep.permkrai.ru/" TargetMode="External"/><Relationship Id="rId4" Type="http://schemas.openxmlformats.org/officeDocument/2006/relationships/hyperlink" Target="https://school.permkrai.ru/" TargetMode="Externa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nnzakharova@it.permkrai.ru" TargetMode="External"/><Relationship Id="rId2" Type="http://schemas.openxmlformats.org/officeDocument/2006/relationships/hyperlink" Target="mailto:aogarajii@it.permkrai.ru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eiupolovnikova@it.permkrai.ru" TargetMode="External"/><Relationship Id="rId5" Type="http://schemas.openxmlformats.org/officeDocument/2006/relationships/hyperlink" Target="mailto:takatnova@it.permkrai.ru" TargetMode="External"/><Relationship Id="rId4" Type="http://schemas.openxmlformats.org/officeDocument/2006/relationships/hyperlink" Target="mailto:epipatova@it.permkrai.ru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19.jpeg"/><Relationship Id="rId4" Type="http://schemas.openxmlformats.org/officeDocument/2006/relationships/image" Target="../media/image14.jpe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lck.ru/SrGqT" TargetMode="External"/><Relationship Id="rId2" Type="http://schemas.openxmlformats.org/officeDocument/2006/relationships/hyperlink" Target="https://clck.ru/SrGjK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A790406-A292-40C4-87DD-848B55D0EB1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65855" y="4840126"/>
            <a:ext cx="2842576" cy="162336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B36741-AFBE-4720-8B00-EEE0F3B38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918" y="136526"/>
            <a:ext cx="8067975" cy="389340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rgbClr val="C00000"/>
                </a:solidFill>
              </a:rPr>
              <a:t>Электронная Пермская Образовательная Система</a:t>
            </a:r>
            <a:endParaRPr lang="ru-RU" dirty="0">
              <a:latin typeface="+mn-lt"/>
            </a:endParaRPr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xmlns="" id="{C110A51E-2DCC-4A81-8970-61BEC2FDC933}"/>
              </a:ext>
            </a:extLst>
          </p:cNvPr>
          <p:cNvCxnSpPr/>
          <p:nvPr/>
        </p:nvCxnSpPr>
        <p:spPr>
          <a:xfrm flipV="1">
            <a:off x="8992532" y="4206362"/>
            <a:ext cx="1161881" cy="15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345" y="629765"/>
            <a:ext cx="2552363" cy="71316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CACDCA28-0FA8-4F71-9980-C1A80ACCD755}" type="slidenum">
              <a:rPr lang="ru-RU" smtClean="0"/>
              <a:pPr/>
              <a:t>1</a:t>
            </a:fld>
            <a:endParaRPr lang="ru-RU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5B363172-2A17-4B29-BA70-218624901E63}"/>
              </a:ext>
            </a:extLst>
          </p:cNvPr>
          <p:cNvGrpSpPr/>
          <p:nvPr/>
        </p:nvGrpSpPr>
        <p:grpSpPr>
          <a:xfrm>
            <a:off x="3013889" y="670832"/>
            <a:ext cx="7140524" cy="5822043"/>
            <a:chOff x="3798307" y="805248"/>
            <a:chExt cx="7140524" cy="5822043"/>
          </a:xfrm>
        </p:grpSpPr>
        <p:cxnSp>
          <p:nvCxnSpPr>
            <p:cNvPr id="44" name="Прямая соединительная линия 43">
              <a:extLst>
                <a:ext uri="{FF2B5EF4-FFF2-40B4-BE49-F238E27FC236}">
                  <a16:creationId xmlns:a16="http://schemas.microsoft.com/office/drawing/2014/main" xmlns="" id="{D49F0F0C-49CF-4EE8-9528-B042088DC9CB}"/>
                </a:ext>
              </a:extLst>
            </p:cNvPr>
            <p:cNvCxnSpPr/>
            <p:nvPr/>
          </p:nvCxnSpPr>
          <p:spPr>
            <a:xfrm>
              <a:off x="8916616" y="2165036"/>
              <a:ext cx="1112681" cy="690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>
              <a:extLst>
                <a:ext uri="{FF2B5EF4-FFF2-40B4-BE49-F238E27FC236}">
                  <a16:creationId xmlns:a16="http://schemas.microsoft.com/office/drawing/2014/main" xmlns="" id="{C110A51E-2DCC-4A81-8970-61BEC2FDC933}"/>
                </a:ext>
              </a:extLst>
            </p:cNvPr>
            <p:cNvCxnSpPr/>
            <p:nvPr/>
          </p:nvCxnSpPr>
          <p:spPr>
            <a:xfrm flipV="1">
              <a:off x="4138318" y="4204814"/>
              <a:ext cx="1161881" cy="154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xmlns="" id="{D49F0F0C-49CF-4EE8-9528-B042088DC9CB}"/>
                </a:ext>
              </a:extLst>
            </p:cNvPr>
            <p:cNvCxnSpPr/>
            <p:nvPr/>
          </p:nvCxnSpPr>
          <p:spPr>
            <a:xfrm flipV="1">
              <a:off x="4091606" y="2159985"/>
              <a:ext cx="1095461" cy="690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xmlns="" id="{013DDB6D-E7A1-4918-947E-01F629947F7F}"/>
                </a:ext>
              </a:extLst>
            </p:cNvPr>
            <p:cNvGrpSpPr/>
            <p:nvPr/>
          </p:nvGrpSpPr>
          <p:grpSpPr>
            <a:xfrm>
              <a:off x="3798307" y="805248"/>
              <a:ext cx="7140524" cy="5822043"/>
              <a:chOff x="3815705" y="802254"/>
              <a:chExt cx="7140524" cy="5822043"/>
            </a:xfrm>
          </p:grpSpPr>
          <p:grpSp>
            <p:nvGrpSpPr>
              <p:cNvPr id="5" name="Группа 4">
                <a:extLst>
                  <a:ext uri="{FF2B5EF4-FFF2-40B4-BE49-F238E27FC236}">
                    <a16:creationId xmlns:a16="http://schemas.microsoft.com/office/drawing/2014/main" xmlns="" id="{3D9977D1-3166-4614-B694-681CCC978B9C}"/>
                  </a:ext>
                </a:extLst>
              </p:cNvPr>
              <p:cNvGrpSpPr/>
              <p:nvPr/>
            </p:nvGrpSpPr>
            <p:grpSpPr>
              <a:xfrm>
                <a:off x="3815705" y="802254"/>
                <a:ext cx="7140524" cy="5822043"/>
                <a:chOff x="3815705" y="802254"/>
                <a:chExt cx="7140524" cy="5822043"/>
              </a:xfrm>
            </p:grpSpPr>
            <p:grpSp>
              <p:nvGrpSpPr>
                <p:cNvPr id="33" name="Группа 32">
                  <a:extLst>
                    <a:ext uri="{FF2B5EF4-FFF2-40B4-BE49-F238E27FC236}">
                      <a16:creationId xmlns:a16="http://schemas.microsoft.com/office/drawing/2014/main" xmlns="" id="{3A7B4B4B-3CD1-4B36-A298-322B424BF33C}"/>
                    </a:ext>
                  </a:extLst>
                </p:cNvPr>
                <p:cNvGrpSpPr/>
                <p:nvPr/>
              </p:nvGrpSpPr>
              <p:grpSpPr>
                <a:xfrm>
                  <a:off x="4389676" y="802254"/>
                  <a:ext cx="5504821" cy="4785863"/>
                  <a:chOff x="2079541" y="1305674"/>
                  <a:chExt cx="4624314" cy="4272315"/>
                </a:xfrm>
              </p:grpSpPr>
              <p:sp>
                <p:nvSpPr>
                  <p:cNvPr id="8" name="Полилиния: фигура 7">
                    <a:extLst>
                      <a:ext uri="{FF2B5EF4-FFF2-40B4-BE49-F238E27FC236}">
                        <a16:creationId xmlns:a16="http://schemas.microsoft.com/office/drawing/2014/main" xmlns="" id="{F229DEE8-6F57-450C-8237-9B58F52D6C80}"/>
                      </a:ext>
                    </a:extLst>
                  </p:cNvPr>
                  <p:cNvSpPr/>
                  <p:nvPr/>
                </p:nvSpPr>
                <p:spPr>
                  <a:xfrm>
                    <a:off x="3694510" y="2649961"/>
                    <a:ext cx="1377859" cy="1583744"/>
                  </a:xfrm>
                  <a:custGeom>
                    <a:avLst/>
                    <a:gdLst>
                      <a:gd name="connsiteX0" fmla="*/ 0 w 783021"/>
                      <a:gd name="connsiteY0" fmla="*/ 340615 h 681229"/>
                      <a:gd name="connsiteX1" fmla="*/ 170307 w 783021"/>
                      <a:gd name="connsiteY1" fmla="*/ 0 h 681229"/>
                      <a:gd name="connsiteX2" fmla="*/ 612714 w 783021"/>
                      <a:gd name="connsiteY2" fmla="*/ 0 h 681229"/>
                      <a:gd name="connsiteX3" fmla="*/ 783021 w 783021"/>
                      <a:gd name="connsiteY3" fmla="*/ 340615 h 681229"/>
                      <a:gd name="connsiteX4" fmla="*/ 612714 w 783021"/>
                      <a:gd name="connsiteY4" fmla="*/ 681229 h 681229"/>
                      <a:gd name="connsiteX5" fmla="*/ 170307 w 783021"/>
                      <a:gd name="connsiteY5" fmla="*/ 681229 h 681229"/>
                      <a:gd name="connsiteX6" fmla="*/ 0 w 783021"/>
                      <a:gd name="connsiteY6" fmla="*/ 340615 h 681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83021" h="681229">
                        <a:moveTo>
                          <a:pt x="391510" y="0"/>
                        </a:moveTo>
                        <a:lnTo>
                          <a:pt x="783021" y="148167"/>
                        </a:lnTo>
                        <a:lnTo>
                          <a:pt x="783021" y="533062"/>
                        </a:lnTo>
                        <a:lnTo>
                          <a:pt x="391510" y="681229"/>
                        </a:lnTo>
                        <a:lnTo>
                          <a:pt x="0" y="533062"/>
                        </a:lnTo>
                        <a:lnTo>
                          <a:pt x="0" y="148167"/>
                        </a:lnTo>
                        <a:lnTo>
                          <a:pt x="391510" y="0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20250" tIns="79352" rIns="20250" bIns="79352" numCol="1" spcCol="1270" anchor="ctr" anchorCtr="0">
                    <a:noAutofit/>
                  </a:bodyPr>
                  <a:lstStyle/>
                  <a:p>
                    <a:pPr algn="ctr" defTabSz="125016">
                      <a:lnSpc>
                        <a:spcPct val="80000"/>
                      </a:lnSpc>
                      <a:spcAft>
                        <a:spcPct val="35000"/>
                      </a:spcAft>
                    </a:pPr>
                    <a:r>
                      <a:rPr lang="ru-RU" sz="2800" b="1" dirty="0">
                        <a:solidFill>
                          <a:prstClr val="white"/>
                        </a:solidFill>
                      </a:rPr>
                      <a:t>ЭПОС</a:t>
                    </a:r>
                  </a:p>
                </p:txBody>
              </p:sp>
              <p:sp>
                <p:nvSpPr>
                  <p:cNvPr id="11" name="Полилиния: фигура 10">
                    <a:extLst>
                      <a:ext uri="{FF2B5EF4-FFF2-40B4-BE49-F238E27FC236}">
                        <a16:creationId xmlns:a16="http://schemas.microsoft.com/office/drawing/2014/main" xmlns="" id="{B7BF65C3-572E-422A-A293-31053D3A7D84}"/>
                      </a:ext>
                    </a:extLst>
                  </p:cNvPr>
                  <p:cNvSpPr/>
                  <p:nvPr/>
                </p:nvSpPr>
                <p:spPr>
                  <a:xfrm>
                    <a:off x="2079541" y="2649961"/>
                    <a:ext cx="1377859" cy="1583744"/>
                  </a:xfrm>
                  <a:custGeom>
                    <a:avLst/>
                    <a:gdLst>
                      <a:gd name="connsiteX0" fmla="*/ 0 w 783021"/>
                      <a:gd name="connsiteY0" fmla="*/ 340615 h 681229"/>
                      <a:gd name="connsiteX1" fmla="*/ 170307 w 783021"/>
                      <a:gd name="connsiteY1" fmla="*/ 0 h 681229"/>
                      <a:gd name="connsiteX2" fmla="*/ 612714 w 783021"/>
                      <a:gd name="connsiteY2" fmla="*/ 0 h 681229"/>
                      <a:gd name="connsiteX3" fmla="*/ 783021 w 783021"/>
                      <a:gd name="connsiteY3" fmla="*/ 340615 h 681229"/>
                      <a:gd name="connsiteX4" fmla="*/ 612714 w 783021"/>
                      <a:gd name="connsiteY4" fmla="*/ 681229 h 681229"/>
                      <a:gd name="connsiteX5" fmla="*/ 170307 w 783021"/>
                      <a:gd name="connsiteY5" fmla="*/ 681229 h 681229"/>
                      <a:gd name="connsiteX6" fmla="*/ 0 w 783021"/>
                      <a:gd name="connsiteY6" fmla="*/ 340615 h 681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83021" h="681229">
                        <a:moveTo>
                          <a:pt x="391510" y="0"/>
                        </a:moveTo>
                        <a:lnTo>
                          <a:pt x="783021" y="148167"/>
                        </a:lnTo>
                        <a:lnTo>
                          <a:pt x="783021" y="533062"/>
                        </a:lnTo>
                        <a:lnTo>
                          <a:pt x="391510" y="681229"/>
                        </a:lnTo>
                        <a:lnTo>
                          <a:pt x="0" y="533062"/>
                        </a:lnTo>
                        <a:lnTo>
                          <a:pt x="0" y="148167"/>
                        </a:lnTo>
                        <a:lnTo>
                          <a:pt x="39151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20250" tIns="79352" rIns="20250" bIns="79352" numCol="1" spcCol="1270" anchor="ctr" anchorCtr="0">
                    <a:noAutofit/>
                  </a:bodyPr>
                  <a:lstStyle/>
                  <a:p>
                    <a:pPr algn="ctr" defTabSz="125016">
                      <a:lnSpc>
                        <a:spcPct val="80000"/>
                      </a:lnSpc>
                    </a:pPr>
                    <a:endParaRPr lang="ru-RU" sz="1600" b="1" dirty="0">
                      <a:solidFill>
                        <a:prstClr val="black"/>
                      </a:solidFill>
                    </a:endParaRPr>
                  </a:p>
                  <a:p>
                    <a:pPr algn="ctr" defTabSz="125016">
                      <a:lnSpc>
                        <a:spcPct val="80000"/>
                      </a:lnSpc>
                    </a:pPr>
                    <a:r>
                      <a:rPr lang="ru-RU" sz="1600" b="1" dirty="0">
                        <a:solidFill>
                          <a:prstClr val="black"/>
                        </a:solidFill>
                      </a:rPr>
                      <a:t>Мобильное приложение</a:t>
                    </a:r>
                    <a:endParaRPr lang="ru-RU" sz="1200" dirty="0">
                      <a:solidFill>
                        <a:prstClr val="black"/>
                      </a:solidFill>
                    </a:endParaRPr>
                  </a:p>
                  <a:p>
                    <a:pPr algn="ctr" defTabSz="125016">
                      <a:lnSpc>
                        <a:spcPct val="80000"/>
                      </a:lnSpc>
                    </a:pPr>
                    <a:r>
                      <a:rPr lang="ru-RU" sz="1400" b="1" dirty="0">
                        <a:solidFill>
                          <a:srgbClr val="C00000"/>
                        </a:solidFill>
                      </a:rPr>
                      <a:t>сентябрь 2020г.</a:t>
                    </a:r>
                  </a:p>
                  <a:p>
                    <a:pPr algn="ctr" defTabSz="125016">
                      <a:lnSpc>
                        <a:spcPct val="80000"/>
                      </a:lnSpc>
                    </a:pPr>
                    <a:endParaRPr lang="ru-RU" sz="1200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" name="Полилиния: фигура 13">
                    <a:extLst>
                      <a:ext uri="{FF2B5EF4-FFF2-40B4-BE49-F238E27FC236}">
                        <a16:creationId xmlns:a16="http://schemas.microsoft.com/office/drawing/2014/main" xmlns="" id="{5CCDD0D1-2047-49EA-AB05-F6E634A11C4A}"/>
                      </a:ext>
                    </a:extLst>
                  </p:cNvPr>
                  <p:cNvSpPr/>
                  <p:nvPr/>
                </p:nvSpPr>
                <p:spPr>
                  <a:xfrm>
                    <a:off x="2900598" y="3994245"/>
                    <a:ext cx="1377859" cy="1583744"/>
                  </a:xfrm>
                  <a:custGeom>
                    <a:avLst/>
                    <a:gdLst>
                      <a:gd name="connsiteX0" fmla="*/ 0 w 783021"/>
                      <a:gd name="connsiteY0" fmla="*/ 340615 h 681229"/>
                      <a:gd name="connsiteX1" fmla="*/ 170307 w 783021"/>
                      <a:gd name="connsiteY1" fmla="*/ 0 h 681229"/>
                      <a:gd name="connsiteX2" fmla="*/ 612714 w 783021"/>
                      <a:gd name="connsiteY2" fmla="*/ 0 h 681229"/>
                      <a:gd name="connsiteX3" fmla="*/ 783021 w 783021"/>
                      <a:gd name="connsiteY3" fmla="*/ 340615 h 681229"/>
                      <a:gd name="connsiteX4" fmla="*/ 612714 w 783021"/>
                      <a:gd name="connsiteY4" fmla="*/ 681229 h 681229"/>
                      <a:gd name="connsiteX5" fmla="*/ 170307 w 783021"/>
                      <a:gd name="connsiteY5" fmla="*/ 681229 h 681229"/>
                      <a:gd name="connsiteX6" fmla="*/ 0 w 783021"/>
                      <a:gd name="connsiteY6" fmla="*/ 340615 h 681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83021" h="681229">
                        <a:moveTo>
                          <a:pt x="391510" y="0"/>
                        </a:moveTo>
                        <a:lnTo>
                          <a:pt x="783021" y="148167"/>
                        </a:lnTo>
                        <a:lnTo>
                          <a:pt x="783021" y="533062"/>
                        </a:lnTo>
                        <a:lnTo>
                          <a:pt x="391510" y="681229"/>
                        </a:lnTo>
                        <a:lnTo>
                          <a:pt x="0" y="533062"/>
                        </a:lnTo>
                        <a:lnTo>
                          <a:pt x="0" y="148167"/>
                        </a:lnTo>
                        <a:lnTo>
                          <a:pt x="39151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20250" tIns="79352" rIns="20250" bIns="79352" numCol="1" spcCol="1270" anchor="ctr" anchorCtr="0">
                    <a:noAutofit/>
                  </a:bodyPr>
                  <a:lstStyle/>
                  <a:p>
                    <a:pPr algn="ctr" defTabSz="125016">
                      <a:lnSpc>
                        <a:spcPct val="80000"/>
                      </a:lnSpc>
                    </a:pPr>
                    <a:endParaRPr lang="ru-RU" sz="1600" b="1" dirty="0">
                      <a:solidFill>
                        <a:prstClr val="black"/>
                      </a:solidFill>
                    </a:endParaRPr>
                  </a:p>
                  <a:p>
                    <a:pPr algn="ctr" defTabSz="125016">
                      <a:lnSpc>
                        <a:spcPct val="80000"/>
                      </a:lnSpc>
                    </a:pPr>
                    <a:endParaRPr lang="ru-RU" sz="1600" b="1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7" name="Полилиния: фигура 16">
                    <a:extLst>
                      <a:ext uri="{FF2B5EF4-FFF2-40B4-BE49-F238E27FC236}">
                        <a16:creationId xmlns:a16="http://schemas.microsoft.com/office/drawing/2014/main" xmlns="" id="{EA3E24A6-DFDA-4D32-B5C9-6E5D653D5D81}"/>
                      </a:ext>
                    </a:extLst>
                  </p:cNvPr>
                  <p:cNvSpPr/>
                  <p:nvPr/>
                </p:nvSpPr>
                <p:spPr>
                  <a:xfrm>
                    <a:off x="2879541" y="1322351"/>
                    <a:ext cx="1377859" cy="1583744"/>
                  </a:xfrm>
                  <a:custGeom>
                    <a:avLst/>
                    <a:gdLst>
                      <a:gd name="connsiteX0" fmla="*/ 0 w 783021"/>
                      <a:gd name="connsiteY0" fmla="*/ 340615 h 681229"/>
                      <a:gd name="connsiteX1" fmla="*/ 170307 w 783021"/>
                      <a:gd name="connsiteY1" fmla="*/ 0 h 681229"/>
                      <a:gd name="connsiteX2" fmla="*/ 612714 w 783021"/>
                      <a:gd name="connsiteY2" fmla="*/ 0 h 681229"/>
                      <a:gd name="connsiteX3" fmla="*/ 783021 w 783021"/>
                      <a:gd name="connsiteY3" fmla="*/ 340615 h 681229"/>
                      <a:gd name="connsiteX4" fmla="*/ 612714 w 783021"/>
                      <a:gd name="connsiteY4" fmla="*/ 681229 h 681229"/>
                      <a:gd name="connsiteX5" fmla="*/ 170307 w 783021"/>
                      <a:gd name="connsiteY5" fmla="*/ 681229 h 681229"/>
                      <a:gd name="connsiteX6" fmla="*/ 0 w 783021"/>
                      <a:gd name="connsiteY6" fmla="*/ 340615 h 681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83021" h="681229">
                        <a:moveTo>
                          <a:pt x="391510" y="0"/>
                        </a:moveTo>
                        <a:lnTo>
                          <a:pt x="783021" y="148167"/>
                        </a:lnTo>
                        <a:lnTo>
                          <a:pt x="783021" y="533062"/>
                        </a:lnTo>
                        <a:lnTo>
                          <a:pt x="391510" y="681229"/>
                        </a:lnTo>
                        <a:lnTo>
                          <a:pt x="0" y="533062"/>
                        </a:lnTo>
                        <a:lnTo>
                          <a:pt x="0" y="148167"/>
                        </a:lnTo>
                        <a:lnTo>
                          <a:pt x="39151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20250" tIns="79352" rIns="20250" bIns="79352" numCol="1" spcCol="1270" anchor="ctr" anchorCtr="0">
                    <a:noAutofit/>
                  </a:bodyPr>
                  <a:lstStyle/>
                  <a:p>
                    <a:pPr algn="ctr" defTabSz="125016">
                      <a:lnSpc>
                        <a:spcPct val="80000"/>
                      </a:lnSpc>
                      <a:spcAft>
                        <a:spcPct val="35000"/>
                      </a:spcAft>
                    </a:pPr>
                    <a:endParaRPr lang="ru-RU" sz="1600" b="1" dirty="0">
                      <a:solidFill>
                        <a:prstClr val="black"/>
                      </a:solidFill>
                    </a:endParaRPr>
                  </a:p>
                  <a:p>
                    <a:pPr algn="ctr" defTabSz="125016">
                      <a:lnSpc>
                        <a:spcPct val="80000"/>
                      </a:lnSpc>
                    </a:pPr>
                    <a:r>
                      <a:rPr lang="ru-RU" sz="1600" b="1" dirty="0">
                        <a:solidFill>
                          <a:prstClr val="black"/>
                        </a:solidFill>
                      </a:rPr>
                      <a:t>Электронные дневники и журнал</a:t>
                    </a:r>
                    <a:r>
                      <a:rPr lang="ru-RU" sz="1200" b="1" dirty="0">
                        <a:solidFill>
                          <a:prstClr val="black"/>
                        </a:solidFill>
                      </a:rPr>
                      <a:t>ы</a:t>
                    </a:r>
                  </a:p>
                  <a:p>
                    <a:pPr algn="ctr" defTabSz="125016">
                      <a:lnSpc>
                        <a:spcPct val="80000"/>
                      </a:lnSpc>
                    </a:pPr>
                    <a:r>
                      <a:rPr lang="en-US" sz="1200" b="1" dirty="0">
                        <a:solidFill>
                          <a:prstClr val="black"/>
                        </a:solidFill>
                        <a:hlinkClick r:id="rId4"/>
                      </a:rPr>
                      <a:t>https://school.</a:t>
                    </a:r>
                    <a:endParaRPr lang="ru-RU" sz="1200" b="1" dirty="0">
                      <a:solidFill>
                        <a:prstClr val="black"/>
                      </a:solidFill>
                      <a:hlinkClick r:id="rId4"/>
                    </a:endParaRPr>
                  </a:p>
                  <a:p>
                    <a:pPr algn="ctr" defTabSz="125016">
                      <a:lnSpc>
                        <a:spcPct val="80000"/>
                      </a:lnSpc>
                    </a:pPr>
                    <a:r>
                      <a:rPr lang="en-US" sz="1200" b="1" dirty="0">
                        <a:solidFill>
                          <a:prstClr val="black"/>
                        </a:solidFill>
                        <a:hlinkClick r:id="rId4"/>
                      </a:rPr>
                      <a:t>permkrai.ru/</a:t>
                    </a:r>
                    <a:r>
                      <a:rPr lang="ru-RU" sz="1200" b="1" dirty="0">
                        <a:solidFill>
                          <a:prstClr val="black"/>
                        </a:solidFill>
                      </a:rPr>
                      <a:t> </a:t>
                    </a:r>
                  </a:p>
                  <a:p>
                    <a:pPr algn="ctr" defTabSz="125016">
                      <a:lnSpc>
                        <a:spcPct val="80000"/>
                      </a:lnSpc>
                    </a:pPr>
                    <a:r>
                      <a:rPr lang="ru-RU" sz="1400" b="1" dirty="0">
                        <a:solidFill>
                          <a:srgbClr val="C00000"/>
                        </a:solidFill>
                      </a:rPr>
                      <a:t>сентябрь-ноябрь 2020г.</a:t>
                    </a:r>
                  </a:p>
                  <a:p>
                    <a:pPr algn="ctr" defTabSz="125016">
                      <a:lnSpc>
                        <a:spcPct val="80000"/>
                      </a:lnSpc>
                      <a:spcAft>
                        <a:spcPct val="35000"/>
                      </a:spcAft>
                    </a:pPr>
                    <a:endParaRPr lang="ru-RU" sz="1200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0" name="Полилиния: фигура 19">
                    <a:extLst>
                      <a:ext uri="{FF2B5EF4-FFF2-40B4-BE49-F238E27FC236}">
                        <a16:creationId xmlns:a16="http://schemas.microsoft.com/office/drawing/2014/main" xmlns="" id="{5B9E28EF-4B38-4628-8BFE-6BA66A824C2C}"/>
                      </a:ext>
                    </a:extLst>
                  </p:cNvPr>
                  <p:cNvSpPr/>
                  <p:nvPr/>
                </p:nvSpPr>
                <p:spPr>
                  <a:xfrm>
                    <a:off x="5309479" y="2674393"/>
                    <a:ext cx="1394376" cy="1583744"/>
                  </a:xfrm>
                  <a:custGeom>
                    <a:avLst/>
                    <a:gdLst>
                      <a:gd name="connsiteX0" fmla="*/ 0 w 783021"/>
                      <a:gd name="connsiteY0" fmla="*/ 340615 h 681229"/>
                      <a:gd name="connsiteX1" fmla="*/ 170307 w 783021"/>
                      <a:gd name="connsiteY1" fmla="*/ 0 h 681229"/>
                      <a:gd name="connsiteX2" fmla="*/ 612714 w 783021"/>
                      <a:gd name="connsiteY2" fmla="*/ 0 h 681229"/>
                      <a:gd name="connsiteX3" fmla="*/ 783021 w 783021"/>
                      <a:gd name="connsiteY3" fmla="*/ 340615 h 681229"/>
                      <a:gd name="connsiteX4" fmla="*/ 612714 w 783021"/>
                      <a:gd name="connsiteY4" fmla="*/ 681229 h 681229"/>
                      <a:gd name="connsiteX5" fmla="*/ 170307 w 783021"/>
                      <a:gd name="connsiteY5" fmla="*/ 681229 h 681229"/>
                      <a:gd name="connsiteX6" fmla="*/ 0 w 783021"/>
                      <a:gd name="connsiteY6" fmla="*/ 340615 h 681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83021" h="681229">
                        <a:moveTo>
                          <a:pt x="391510" y="0"/>
                        </a:moveTo>
                        <a:lnTo>
                          <a:pt x="783021" y="148167"/>
                        </a:lnTo>
                        <a:lnTo>
                          <a:pt x="783021" y="533062"/>
                        </a:lnTo>
                        <a:lnTo>
                          <a:pt x="391510" y="681229"/>
                        </a:lnTo>
                        <a:lnTo>
                          <a:pt x="0" y="533062"/>
                        </a:lnTo>
                        <a:lnTo>
                          <a:pt x="0" y="148167"/>
                        </a:lnTo>
                        <a:lnTo>
                          <a:pt x="39151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20250" tIns="79352" rIns="20250" bIns="79352" numCol="1" spcCol="1270" anchor="ctr" anchorCtr="0">
                    <a:noAutofit/>
                  </a:bodyPr>
                  <a:lstStyle/>
                  <a:p>
                    <a:pPr algn="ctr" defTabSz="125016">
                      <a:lnSpc>
                        <a:spcPct val="80000"/>
                      </a:lnSpc>
                      <a:spcAft>
                        <a:spcPct val="35000"/>
                      </a:spcAft>
                    </a:pPr>
                    <a:endParaRPr lang="ru-RU" sz="1400" b="1" dirty="0">
                      <a:solidFill>
                        <a:prstClr val="black"/>
                      </a:solidFill>
                    </a:endParaRPr>
                  </a:p>
                  <a:p>
                    <a:pPr algn="ctr" defTabSz="125016">
                      <a:lnSpc>
                        <a:spcPct val="80000"/>
                      </a:lnSpc>
                    </a:pPr>
                    <a:r>
                      <a:rPr lang="ru-RU" sz="1600" b="1" dirty="0">
                        <a:solidFill>
                          <a:prstClr val="black"/>
                        </a:solidFill>
                      </a:rPr>
                      <a:t>Дополнительное образование</a:t>
                    </a:r>
                  </a:p>
                  <a:p>
                    <a:pPr algn="ctr" defTabSz="125016">
                      <a:lnSpc>
                        <a:spcPct val="80000"/>
                      </a:lnSpc>
                    </a:pPr>
                    <a:r>
                      <a:rPr lang="en-US" sz="1200" b="1" dirty="0">
                        <a:solidFill>
                          <a:srgbClr val="0070C0"/>
                        </a:solidFill>
                        <a:hlinkClick r:id="rId5">
                          <a:extLst>
                            <a:ext uri="{A12FA001-AC4F-418D-AE19-62706E023703}">
                              <ahyp:hlinkClr xmlns:ahyp="http://schemas.microsoft.com/office/drawing/2018/hyperlinkcolor" xmlns="" val="tx"/>
                            </a:ext>
                          </a:extLst>
                        </a:hlinkClick>
                      </a:rPr>
                      <a:t>https://uslugi.permkrai.</a:t>
                    </a:r>
                    <a:endParaRPr lang="ru-RU" sz="1200" b="1" dirty="0">
                      <a:solidFill>
                        <a:srgbClr val="0070C0"/>
                      </a:solidFill>
                      <a:hlinkClick r:id="rId5">
                        <a:extLst>
                          <a:ext uri="{A12FA001-AC4F-418D-AE19-62706E023703}">
                            <ahyp:hlinkClr xmlns:ahyp="http://schemas.microsoft.com/office/drawing/2018/hyperlinkcolor" xmlns="" val="tx"/>
                          </a:ext>
                        </a:extLst>
                      </a:hlinkClick>
                    </a:endParaRPr>
                  </a:p>
                  <a:p>
                    <a:pPr algn="ctr" defTabSz="125016">
                      <a:lnSpc>
                        <a:spcPct val="80000"/>
                      </a:lnSpc>
                    </a:pPr>
                    <a:r>
                      <a:rPr lang="en-US" sz="1200" b="1" dirty="0" err="1">
                        <a:solidFill>
                          <a:srgbClr val="0070C0"/>
                        </a:solidFill>
                        <a:hlinkClick r:id="rId5">
                          <a:extLst>
                            <a:ext uri="{A12FA001-AC4F-418D-AE19-62706E023703}">
                              <ahyp:hlinkClr xmlns:ahyp="http://schemas.microsoft.com/office/drawing/2018/hyperlinkcolor" xmlns="" val="tx"/>
                            </a:ext>
                          </a:extLst>
                        </a:hlinkClick>
                      </a:rPr>
                      <a:t>ru</a:t>
                    </a:r>
                    <a:r>
                      <a:rPr lang="en-US" sz="1200" b="1" dirty="0">
                        <a:solidFill>
                          <a:srgbClr val="0070C0"/>
                        </a:solidFill>
                        <a:hlinkClick r:id="rId5">
                          <a:extLst>
                            <a:ext uri="{A12FA001-AC4F-418D-AE19-62706E023703}">
                              <ahyp:hlinkClr xmlns:ahyp="http://schemas.microsoft.com/office/drawing/2018/hyperlinkcolor" xmlns="" val="tx"/>
                            </a:ext>
                          </a:extLst>
                        </a:hlinkClick>
                      </a:rPr>
                      <a:t>/service/circles</a:t>
                    </a:r>
                    <a:r>
                      <a:rPr lang="ru-RU" sz="1200" b="1" dirty="0">
                        <a:solidFill>
                          <a:srgbClr val="0070C0"/>
                        </a:solidFill>
                      </a:rPr>
                      <a:t>   </a:t>
                    </a:r>
                  </a:p>
                  <a:p>
                    <a:pPr algn="ctr" defTabSz="125016">
                      <a:lnSpc>
                        <a:spcPct val="80000"/>
                      </a:lnSpc>
                    </a:pPr>
                    <a:r>
                      <a:rPr lang="ru-RU" sz="1400" b="1" dirty="0">
                        <a:solidFill>
                          <a:srgbClr val="C00000"/>
                        </a:solidFill>
                      </a:rPr>
                      <a:t>сентябрь 2020г.</a:t>
                    </a:r>
                  </a:p>
                  <a:p>
                    <a:pPr algn="ctr" defTabSz="125016">
                      <a:lnSpc>
                        <a:spcPct val="80000"/>
                      </a:lnSpc>
                      <a:spcAft>
                        <a:spcPct val="35000"/>
                      </a:spcAft>
                    </a:pPr>
                    <a:endParaRPr lang="ru-RU" sz="1400" b="1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3" name="Полилиния: фигура 22">
                    <a:extLst>
                      <a:ext uri="{FF2B5EF4-FFF2-40B4-BE49-F238E27FC236}">
                        <a16:creationId xmlns:a16="http://schemas.microsoft.com/office/drawing/2014/main" xmlns="" id="{A7245FCA-3D33-4C01-90A3-E07C0F687308}"/>
                      </a:ext>
                    </a:extLst>
                  </p:cNvPr>
                  <p:cNvSpPr/>
                  <p:nvPr/>
                </p:nvSpPr>
                <p:spPr>
                  <a:xfrm>
                    <a:off x="4489693" y="3984260"/>
                    <a:ext cx="1377861" cy="1583746"/>
                  </a:xfrm>
                  <a:custGeom>
                    <a:avLst/>
                    <a:gdLst>
                      <a:gd name="connsiteX0" fmla="*/ 0 w 783021"/>
                      <a:gd name="connsiteY0" fmla="*/ 340615 h 681229"/>
                      <a:gd name="connsiteX1" fmla="*/ 170307 w 783021"/>
                      <a:gd name="connsiteY1" fmla="*/ 0 h 681229"/>
                      <a:gd name="connsiteX2" fmla="*/ 612714 w 783021"/>
                      <a:gd name="connsiteY2" fmla="*/ 0 h 681229"/>
                      <a:gd name="connsiteX3" fmla="*/ 783021 w 783021"/>
                      <a:gd name="connsiteY3" fmla="*/ 340615 h 681229"/>
                      <a:gd name="connsiteX4" fmla="*/ 612714 w 783021"/>
                      <a:gd name="connsiteY4" fmla="*/ 681229 h 681229"/>
                      <a:gd name="connsiteX5" fmla="*/ 170307 w 783021"/>
                      <a:gd name="connsiteY5" fmla="*/ 681229 h 681229"/>
                      <a:gd name="connsiteX6" fmla="*/ 0 w 783021"/>
                      <a:gd name="connsiteY6" fmla="*/ 340615 h 681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83021" h="681229">
                        <a:moveTo>
                          <a:pt x="391510" y="0"/>
                        </a:moveTo>
                        <a:lnTo>
                          <a:pt x="783021" y="148167"/>
                        </a:lnTo>
                        <a:lnTo>
                          <a:pt x="783021" y="533062"/>
                        </a:lnTo>
                        <a:lnTo>
                          <a:pt x="391510" y="681229"/>
                        </a:lnTo>
                        <a:lnTo>
                          <a:pt x="0" y="533062"/>
                        </a:lnTo>
                        <a:lnTo>
                          <a:pt x="0" y="148167"/>
                        </a:lnTo>
                        <a:lnTo>
                          <a:pt x="39151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20250" tIns="79352" rIns="20250" bIns="79353" numCol="1" spcCol="1270" anchor="ctr" anchorCtr="0">
                    <a:noAutofit/>
                  </a:bodyPr>
                  <a:lstStyle/>
                  <a:p>
                    <a:pPr algn="ctr" defTabSz="125016">
                      <a:lnSpc>
                        <a:spcPct val="80000"/>
                      </a:lnSpc>
                    </a:pPr>
                    <a:endParaRPr lang="ru-RU" sz="1500" b="1" dirty="0">
                      <a:solidFill>
                        <a:prstClr val="black"/>
                      </a:solidFill>
                    </a:endParaRPr>
                  </a:p>
                  <a:p>
                    <a:pPr algn="ctr" defTabSz="125016">
                      <a:lnSpc>
                        <a:spcPct val="80000"/>
                      </a:lnSpc>
                    </a:pPr>
                    <a:endParaRPr lang="ru-RU" sz="1500" b="1" dirty="0">
                      <a:solidFill>
                        <a:prstClr val="black"/>
                      </a:solidFill>
                    </a:endParaRPr>
                  </a:p>
                  <a:p>
                    <a:pPr algn="ctr" defTabSz="125016">
                      <a:lnSpc>
                        <a:spcPct val="80000"/>
                      </a:lnSpc>
                    </a:pPr>
                    <a:endParaRPr lang="ru-RU" sz="1500" b="1" dirty="0">
                      <a:solidFill>
                        <a:prstClr val="black"/>
                      </a:solidFill>
                    </a:endParaRPr>
                  </a:p>
                  <a:p>
                    <a:pPr algn="ctr" defTabSz="125016">
                      <a:lnSpc>
                        <a:spcPct val="80000"/>
                      </a:lnSpc>
                    </a:pPr>
                    <a:r>
                      <a:rPr lang="ru-RU" sz="1500" b="1" dirty="0">
                        <a:solidFill>
                          <a:prstClr val="black"/>
                        </a:solidFill>
                      </a:rPr>
                      <a:t>Информационный</a:t>
                    </a:r>
                    <a:r>
                      <a:rPr lang="ru-RU" sz="1600" b="1" dirty="0">
                        <a:solidFill>
                          <a:prstClr val="black"/>
                        </a:solidFill>
                      </a:rPr>
                      <a:t> портал</a:t>
                    </a:r>
                  </a:p>
                  <a:p>
                    <a:pPr algn="ctr" defTabSz="125016">
                      <a:lnSpc>
                        <a:spcPct val="80000"/>
                      </a:lnSpc>
                    </a:pPr>
                    <a:r>
                      <a:rPr lang="en-US" sz="1200" b="1" dirty="0">
                        <a:solidFill>
                          <a:prstClr val="black"/>
                        </a:solidFill>
                        <a:hlinkClick r:id="rId6"/>
                      </a:rPr>
                      <a:t>https://epos.</a:t>
                    </a:r>
                    <a:endParaRPr lang="ru-RU" sz="1200" b="1" dirty="0">
                      <a:solidFill>
                        <a:prstClr val="black"/>
                      </a:solidFill>
                      <a:hlinkClick r:id="rId6"/>
                    </a:endParaRPr>
                  </a:p>
                  <a:p>
                    <a:pPr algn="ctr" defTabSz="125016">
                      <a:lnSpc>
                        <a:spcPct val="80000"/>
                      </a:lnSpc>
                    </a:pPr>
                    <a:r>
                      <a:rPr lang="en-US" sz="1200" b="1" dirty="0">
                        <a:solidFill>
                          <a:prstClr val="black"/>
                        </a:solidFill>
                        <a:hlinkClick r:id="rId6"/>
                      </a:rPr>
                      <a:t>permkrai.ru/</a:t>
                    </a:r>
                    <a:r>
                      <a:rPr lang="ru-RU" sz="1200" b="1" dirty="0">
                        <a:solidFill>
                          <a:prstClr val="black"/>
                        </a:solidFill>
                      </a:rPr>
                      <a:t> </a:t>
                    </a:r>
                  </a:p>
                  <a:p>
                    <a:pPr algn="ctr" defTabSz="125016">
                      <a:lnSpc>
                        <a:spcPct val="80000"/>
                      </a:lnSpc>
                    </a:pPr>
                    <a:r>
                      <a:rPr lang="ru-RU" sz="1400" b="1" dirty="0">
                        <a:solidFill>
                          <a:srgbClr val="C00000"/>
                        </a:solidFill>
                      </a:rPr>
                      <a:t>сентябрь 2020г.</a:t>
                    </a:r>
                  </a:p>
                  <a:p>
                    <a:pPr algn="ctr" defTabSz="125016">
                      <a:lnSpc>
                        <a:spcPct val="80000"/>
                      </a:lnSpc>
                    </a:pPr>
                    <a:endParaRPr lang="ru-RU" sz="1600" b="1" dirty="0">
                      <a:solidFill>
                        <a:prstClr val="black"/>
                      </a:solidFill>
                    </a:endParaRPr>
                  </a:p>
                  <a:p>
                    <a:pPr algn="ctr" defTabSz="125016">
                      <a:lnSpc>
                        <a:spcPct val="80000"/>
                      </a:lnSpc>
                    </a:pPr>
                    <a:endParaRPr lang="ru-RU" sz="1600" b="1" dirty="0">
                      <a:solidFill>
                        <a:prstClr val="black"/>
                      </a:solidFill>
                    </a:endParaRPr>
                  </a:p>
                  <a:p>
                    <a:pPr algn="ctr" defTabSz="125016">
                      <a:lnSpc>
                        <a:spcPct val="80000"/>
                      </a:lnSpc>
                    </a:pPr>
                    <a:endParaRPr lang="ru-RU" sz="1600" b="1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6" name="Полилиния: фигура 25">
                    <a:extLst>
                      <a:ext uri="{FF2B5EF4-FFF2-40B4-BE49-F238E27FC236}">
                        <a16:creationId xmlns:a16="http://schemas.microsoft.com/office/drawing/2014/main" xmlns="" id="{3150F5E3-8CCE-40A9-B2FD-C3AF5D030A89}"/>
                      </a:ext>
                    </a:extLst>
                  </p:cNvPr>
                  <p:cNvSpPr/>
                  <p:nvPr/>
                </p:nvSpPr>
                <p:spPr>
                  <a:xfrm>
                    <a:off x="4412557" y="1305674"/>
                    <a:ext cx="1377859" cy="1583744"/>
                  </a:xfrm>
                  <a:custGeom>
                    <a:avLst/>
                    <a:gdLst>
                      <a:gd name="connsiteX0" fmla="*/ 0 w 783021"/>
                      <a:gd name="connsiteY0" fmla="*/ 340615 h 681229"/>
                      <a:gd name="connsiteX1" fmla="*/ 170307 w 783021"/>
                      <a:gd name="connsiteY1" fmla="*/ 0 h 681229"/>
                      <a:gd name="connsiteX2" fmla="*/ 612714 w 783021"/>
                      <a:gd name="connsiteY2" fmla="*/ 0 h 681229"/>
                      <a:gd name="connsiteX3" fmla="*/ 783021 w 783021"/>
                      <a:gd name="connsiteY3" fmla="*/ 340615 h 681229"/>
                      <a:gd name="connsiteX4" fmla="*/ 612714 w 783021"/>
                      <a:gd name="connsiteY4" fmla="*/ 681229 h 681229"/>
                      <a:gd name="connsiteX5" fmla="*/ 170307 w 783021"/>
                      <a:gd name="connsiteY5" fmla="*/ 681229 h 681229"/>
                      <a:gd name="connsiteX6" fmla="*/ 0 w 783021"/>
                      <a:gd name="connsiteY6" fmla="*/ 340615 h 681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83021" h="681229">
                        <a:moveTo>
                          <a:pt x="391510" y="0"/>
                        </a:moveTo>
                        <a:lnTo>
                          <a:pt x="783021" y="148167"/>
                        </a:lnTo>
                        <a:lnTo>
                          <a:pt x="783021" y="533062"/>
                        </a:lnTo>
                        <a:lnTo>
                          <a:pt x="391510" y="681229"/>
                        </a:lnTo>
                        <a:lnTo>
                          <a:pt x="0" y="533062"/>
                        </a:lnTo>
                        <a:lnTo>
                          <a:pt x="0" y="148167"/>
                        </a:lnTo>
                        <a:lnTo>
                          <a:pt x="391510" y="0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20250" tIns="79352" rIns="20250" bIns="79352" numCol="1" spcCol="1270" anchor="ctr" anchorCtr="0">
                    <a:noAutofit/>
                  </a:bodyPr>
                  <a:lstStyle/>
                  <a:p>
                    <a:pPr algn="ctr" defTabSz="125016">
                      <a:lnSpc>
                        <a:spcPct val="80000"/>
                      </a:lnSpc>
                    </a:pPr>
                    <a:r>
                      <a:rPr lang="ru-RU" sz="1600" b="1" dirty="0">
                        <a:solidFill>
                          <a:prstClr val="black"/>
                        </a:solidFill>
                      </a:rPr>
                      <a:t>Библиотека </a:t>
                    </a:r>
                  </a:p>
                  <a:p>
                    <a:pPr algn="ctr" defTabSz="125016">
                      <a:lnSpc>
                        <a:spcPct val="80000"/>
                      </a:lnSpc>
                    </a:pPr>
                    <a:r>
                      <a:rPr lang="ru-RU" sz="1600" b="1" dirty="0">
                        <a:solidFill>
                          <a:prstClr val="black"/>
                        </a:solidFill>
                      </a:rPr>
                      <a:t>ЭПОС </a:t>
                    </a:r>
                  </a:p>
                  <a:p>
                    <a:pPr algn="ctr" defTabSz="125016">
                      <a:lnSpc>
                        <a:spcPct val="80000"/>
                      </a:lnSpc>
                    </a:pPr>
                    <a:r>
                      <a:rPr lang="en-US" sz="1200" b="1" dirty="0">
                        <a:solidFill>
                          <a:prstClr val="black"/>
                        </a:solidFill>
                        <a:hlinkClick r:id="rId7"/>
                      </a:rPr>
                      <a:t>https://uchebnik.</a:t>
                    </a:r>
                    <a:endParaRPr lang="ru-RU" sz="1200" b="1" dirty="0">
                      <a:solidFill>
                        <a:prstClr val="black"/>
                      </a:solidFill>
                      <a:hlinkClick r:id="rId7"/>
                    </a:endParaRPr>
                  </a:p>
                  <a:p>
                    <a:pPr algn="ctr" defTabSz="125016">
                      <a:lnSpc>
                        <a:spcPct val="80000"/>
                      </a:lnSpc>
                    </a:pPr>
                    <a:r>
                      <a:rPr lang="en-US" sz="1200" b="1" dirty="0">
                        <a:solidFill>
                          <a:prstClr val="black"/>
                        </a:solidFill>
                        <a:hlinkClick r:id="rId7"/>
                      </a:rPr>
                      <a:t>permkrai.ru/</a:t>
                    </a:r>
                    <a:r>
                      <a:rPr lang="ru-RU" sz="1200" b="1" dirty="0">
                        <a:solidFill>
                          <a:prstClr val="black"/>
                        </a:solidFill>
                      </a:rPr>
                      <a:t> </a:t>
                    </a:r>
                  </a:p>
                  <a:p>
                    <a:pPr algn="ctr" defTabSz="125016">
                      <a:lnSpc>
                        <a:spcPct val="80000"/>
                      </a:lnSpc>
                    </a:pPr>
                    <a:r>
                      <a:rPr lang="ru-RU" sz="1400" b="1" dirty="0">
                        <a:solidFill>
                          <a:srgbClr val="C00000"/>
                        </a:solidFill>
                      </a:rPr>
                      <a:t>сентябрь 2020г.</a:t>
                    </a:r>
                  </a:p>
                  <a:p>
                    <a:pPr algn="ctr" defTabSz="125016">
                      <a:lnSpc>
                        <a:spcPct val="80000"/>
                      </a:lnSpc>
                      <a:spcAft>
                        <a:spcPct val="35000"/>
                      </a:spcAft>
                    </a:pPr>
                    <a:endParaRPr lang="ru-RU" sz="1400" b="1" dirty="0">
                      <a:solidFill>
                        <a:srgbClr val="C00000"/>
                      </a:solidFill>
                    </a:endParaRPr>
                  </a:p>
                </p:txBody>
              </p:sp>
            </p:grp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xmlns="" id="{FBB3A99E-A35A-435B-9142-D3902274B42E}"/>
                    </a:ext>
                  </a:extLst>
                </p:cNvPr>
                <p:cNvSpPr txBox="1"/>
                <p:nvPr/>
              </p:nvSpPr>
              <p:spPr>
                <a:xfrm>
                  <a:off x="4202803" y="1230771"/>
                  <a:ext cx="1061732" cy="8679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>
                    <a:lnSpc>
                      <a:spcPct val="80000"/>
                    </a:lnSpc>
                  </a:pPr>
                  <a:r>
                    <a:rPr lang="ru-RU" sz="1050" b="1" i="1" dirty="0">
                      <a:solidFill>
                        <a:prstClr val="black"/>
                      </a:solidFill>
                      <a:latin typeface="Calibri Light" panose="020F0302020204030204" pitchFamily="34" charset="0"/>
                    </a:rPr>
                    <a:t>Электронные: расписание, домашнее задание, оценки,</a:t>
                  </a:r>
                </a:p>
                <a:p>
                  <a:pPr algn="r">
                    <a:lnSpc>
                      <a:spcPct val="80000"/>
                    </a:lnSpc>
                  </a:pPr>
                  <a:r>
                    <a:rPr lang="ru-RU" sz="1050" b="1" i="1" dirty="0">
                      <a:solidFill>
                        <a:prstClr val="black"/>
                      </a:solidFill>
                      <a:latin typeface="Calibri Light" panose="020F0302020204030204" pitchFamily="34" charset="0"/>
                    </a:rPr>
                    <a:t>календарь</a:t>
                  </a: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xmlns="" id="{64924883-4D27-4B3F-A713-B80B2ED2C8D6}"/>
                    </a:ext>
                  </a:extLst>
                </p:cNvPr>
                <p:cNvSpPr txBox="1"/>
                <p:nvPr/>
              </p:nvSpPr>
              <p:spPr>
                <a:xfrm>
                  <a:off x="8898958" y="1181204"/>
                  <a:ext cx="1200150" cy="8711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ru-RU" sz="1050" b="1" i="1" dirty="0">
                      <a:solidFill>
                        <a:prstClr val="black"/>
                      </a:solidFill>
                      <a:latin typeface="Calibri Light" panose="020F0302020204030204" pitchFamily="34" charset="0"/>
                    </a:rPr>
                    <a:t>Электронные учебники, коллекции художественных произведений, сценарии уроков.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xmlns="" id="{FBB3A99E-A35A-435B-9142-D3902274B42E}"/>
                    </a:ext>
                  </a:extLst>
                </p:cNvPr>
                <p:cNvSpPr txBox="1"/>
                <p:nvPr/>
              </p:nvSpPr>
              <p:spPr>
                <a:xfrm>
                  <a:off x="3992294" y="4252280"/>
                  <a:ext cx="1376145" cy="10004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>
                    <a:lnSpc>
                      <a:spcPct val="80000"/>
                    </a:lnSpc>
                  </a:pPr>
                  <a:r>
                    <a:rPr lang="ru-RU" sz="1050" b="1" i="1" dirty="0">
                      <a:solidFill>
                        <a:prstClr val="black"/>
                      </a:solidFill>
                      <a:latin typeface="Calibri Light" panose="020F0302020204030204" pitchFamily="34" charset="0"/>
                    </a:rPr>
                    <a:t>Мониторинг качества предоставления услуг,</a:t>
                  </a:r>
                </a:p>
                <a:p>
                  <a:pPr algn="r">
                    <a:lnSpc>
                      <a:spcPct val="80000"/>
                    </a:lnSpc>
                  </a:pPr>
                  <a:r>
                    <a:rPr lang="ru-RU" sz="1050" b="1" i="1" dirty="0">
                      <a:solidFill>
                        <a:prstClr val="black"/>
                      </a:solidFill>
                      <a:latin typeface="Calibri Light" panose="020F0302020204030204" pitchFamily="34" charset="0"/>
                    </a:rPr>
                    <a:t>управление школой, электронные формы отчетности</a:t>
                  </a: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xmlns="" id="{FBB3A99E-A35A-435B-9142-D3902274B42E}"/>
                    </a:ext>
                  </a:extLst>
                </p:cNvPr>
                <p:cNvSpPr txBox="1"/>
                <p:nvPr/>
              </p:nvSpPr>
              <p:spPr>
                <a:xfrm>
                  <a:off x="9894497" y="2850274"/>
                  <a:ext cx="1061732" cy="6093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ru-RU" sz="1050" b="1" i="1" dirty="0">
                      <a:solidFill>
                        <a:prstClr val="black"/>
                      </a:solidFill>
                      <a:latin typeface="Calibri Light" panose="020F0302020204030204" pitchFamily="34" charset="0"/>
                    </a:rPr>
                    <a:t>Электронная запись в кружки и секции</a:t>
                  </a: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xmlns="" id="{64924883-4D27-4B3F-A713-B80B2ED2C8D6}"/>
                    </a:ext>
                  </a:extLst>
                </p:cNvPr>
                <p:cNvSpPr txBox="1"/>
                <p:nvPr/>
              </p:nvSpPr>
              <p:spPr>
                <a:xfrm>
                  <a:off x="8939352" y="4265491"/>
                  <a:ext cx="1128318" cy="8711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80000"/>
                    </a:lnSpc>
                  </a:pPr>
                  <a:r>
                    <a:rPr lang="ru-RU" sz="1050" b="1" i="1" dirty="0">
                      <a:solidFill>
                        <a:prstClr val="black"/>
                      </a:solidFill>
                      <a:latin typeface="Calibri Light" panose="020F0302020204030204" pitchFamily="34" charset="0"/>
                    </a:rPr>
                    <a:t>Новости, репозиторий нормативно-правовых актов, материалы</a:t>
                  </a:r>
                </a:p>
              </p:txBody>
            </p:sp>
            <p:grpSp>
              <p:nvGrpSpPr>
                <p:cNvPr id="4" name="Группа 3">
                  <a:extLst>
                    <a:ext uri="{FF2B5EF4-FFF2-40B4-BE49-F238E27FC236}">
                      <a16:creationId xmlns:a16="http://schemas.microsoft.com/office/drawing/2014/main" xmlns="" id="{A6ED64A7-102F-4762-8E91-9A0831051535}"/>
                    </a:ext>
                  </a:extLst>
                </p:cNvPr>
                <p:cNvGrpSpPr/>
                <p:nvPr/>
              </p:nvGrpSpPr>
              <p:grpSpPr>
                <a:xfrm>
                  <a:off x="3815705" y="5684865"/>
                  <a:ext cx="6697361" cy="939432"/>
                  <a:chOff x="3326532" y="5625476"/>
                  <a:chExt cx="6125823" cy="730874"/>
                </a:xfrm>
              </p:grpSpPr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xmlns="" id="{FBB3A99E-A35A-435B-9142-D3902274B42E}"/>
                      </a:ext>
                    </a:extLst>
                  </p:cNvPr>
                  <p:cNvSpPr txBox="1"/>
                  <p:nvPr/>
                </p:nvSpPr>
                <p:spPr>
                  <a:xfrm>
                    <a:off x="7814653" y="5671683"/>
                    <a:ext cx="1637702" cy="60939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80000"/>
                      </a:lnSpc>
                    </a:pPr>
                    <a:r>
                      <a:rPr lang="ru-RU" sz="1050" b="1" i="1" dirty="0">
                        <a:solidFill>
                          <a:prstClr val="black"/>
                        </a:solidFill>
                        <a:latin typeface="Calibri Light" panose="020F0302020204030204" pitchFamily="34" charset="0"/>
                      </a:rPr>
                      <a:t>Приобретение оборудования в школы:</a:t>
                    </a:r>
                  </a:p>
                  <a:p>
                    <a:pPr>
                      <a:lnSpc>
                        <a:spcPct val="80000"/>
                      </a:lnSpc>
                    </a:pPr>
                    <a:r>
                      <a:rPr lang="ru-RU" sz="1050" b="1" i="1" dirty="0">
                        <a:solidFill>
                          <a:prstClr val="black"/>
                        </a:solidFill>
                        <a:latin typeface="Calibri Light" panose="020F0302020204030204" pitchFamily="34" charset="0"/>
                      </a:rPr>
                      <a:t>компьютеры, ноутбуки, сетевое оборудование</a:t>
                    </a:r>
                  </a:p>
                </p:txBody>
              </p:sp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xmlns="" id="{FBB3A99E-A35A-435B-9142-D3902274B42E}"/>
                      </a:ext>
                    </a:extLst>
                  </p:cNvPr>
                  <p:cNvSpPr txBox="1"/>
                  <p:nvPr/>
                </p:nvSpPr>
                <p:spPr>
                  <a:xfrm>
                    <a:off x="3326532" y="5746952"/>
                    <a:ext cx="1805239" cy="60939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>
                      <a:lnSpc>
                        <a:spcPct val="80000"/>
                      </a:lnSpc>
                    </a:pPr>
                    <a:r>
                      <a:rPr lang="ru-RU" sz="1050" b="1" i="1" dirty="0">
                        <a:solidFill>
                          <a:prstClr val="black"/>
                        </a:solidFill>
                        <a:latin typeface="Calibri Light" panose="020F0302020204030204" pitchFamily="34" charset="0"/>
                      </a:rPr>
                      <a:t>Повышение ИКТ-компетенций учителей, дистанционные курсы</a:t>
                    </a:r>
                  </a:p>
                  <a:p>
                    <a:pPr algn="r">
                      <a:lnSpc>
                        <a:spcPct val="80000"/>
                      </a:lnSpc>
                    </a:pPr>
                    <a:endParaRPr lang="ru-RU" sz="1050" b="1" i="1" dirty="0">
                      <a:solidFill>
                        <a:prstClr val="black"/>
                      </a:solidFill>
                      <a:latin typeface="Calibri Light" panose="020F0302020204030204" pitchFamily="34" charset="0"/>
                    </a:endParaRPr>
                  </a:p>
                </p:txBody>
              </p:sp>
              <p:pic>
                <p:nvPicPr>
                  <p:cNvPr id="28" name="Рисунок 27"/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5101010" y="5670031"/>
                    <a:ext cx="1112737" cy="657257"/>
                  </a:xfrm>
                  <a:prstGeom prst="rect">
                    <a:avLst/>
                  </a:prstGeom>
                </p:spPr>
              </p:pic>
              <p:pic>
                <p:nvPicPr>
                  <p:cNvPr id="30" name="Рисунок 29"/>
                  <p:cNvPicPr>
                    <a:picLocks noChangeAspect="1"/>
                  </p:cNvPicPr>
                  <p:nvPr/>
                </p:nvPicPr>
                <p:blipFill rotWithShape="1">
                  <a:blip r:embed="rId9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/>
                </p:blipFill>
                <p:spPr>
                  <a:xfrm flipH="1">
                    <a:off x="6424426" y="5625476"/>
                    <a:ext cx="1200150" cy="701812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59396599-D4A8-4B2B-92DA-9695889B14D8}"/>
                  </a:ext>
                </a:extLst>
              </p:cNvPr>
              <p:cNvSpPr txBox="1"/>
              <p:nvPr/>
            </p:nvSpPr>
            <p:spPr>
              <a:xfrm>
                <a:off x="5354292" y="4201820"/>
                <a:ext cx="1615636" cy="11307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125016"/>
                <a:r>
                  <a:rPr lang="ru-RU" sz="1600" b="1" dirty="0">
                    <a:solidFill>
                      <a:prstClr val="black"/>
                    </a:solidFill>
                  </a:rPr>
                  <a:t>Аналитика и отчётность</a:t>
                </a:r>
              </a:p>
              <a:p>
                <a:pPr algn="ctr" defTabSz="125016"/>
                <a:r>
                  <a:rPr lang="en-US" sz="1200" b="1" dirty="0">
                    <a:solidFill>
                      <a:prstClr val="black"/>
                    </a:solidFill>
                    <a:hlinkClick r:id="rId10"/>
                  </a:rPr>
                  <a:t>https://epos-rep.permkrai.ru/</a:t>
                </a:r>
                <a:r>
                  <a:rPr lang="ru-RU" sz="1200" b="1" dirty="0">
                    <a:solidFill>
                      <a:prstClr val="black"/>
                    </a:solidFill>
                  </a:rPr>
                  <a:t> </a:t>
                </a:r>
              </a:p>
              <a:p>
                <a:pPr algn="ctr" defTabSz="125016">
                  <a:lnSpc>
                    <a:spcPct val="80000"/>
                  </a:lnSpc>
                  <a:spcAft>
                    <a:spcPct val="35000"/>
                  </a:spcAft>
                </a:pPr>
                <a:r>
                  <a:rPr lang="ru-RU" sz="1400" b="1" dirty="0">
                    <a:solidFill>
                      <a:srgbClr val="C00000"/>
                    </a:solidFill>
                  </a:rPr>
                  <a:t>октябрь 2020г.</a:t>
                </a:r>
              </a:p>
            </p:txBody>
          </p:sp>
        </p:grp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ACA11DB-BA03-4DBA-84A0-E223668A7342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3570" y="4763292"/>
            <a:ext cx="3102850" cy="177411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D1F9940-7972-4064-8D9F-786C40164CB0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75458" y="2533791"/>
            <a:ext cx="1625923" cy="88551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9EE3DBBC-DFA6-4F0C-A1EB-ED934A1A620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888535" y="1737991"/>
            <a:ext cx="1525018" cy="2904902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733723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263ABC5-FE6F-4B39-8F49-E384BD2AE43F}"/>
              </a:ext>
            </a:extLst>
          </p:cNvPr>
          <p:cNvSpPr txBox="1"/>
          <p:nvPr/>
        </p:nvSpPr>
        <p:spPr>
          <a:xfrm>
            <a:off x="139337" y="-58937"/>
            <a:ext cx="11913326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Образовательные организации, где </a:t>
            </a:r>
            <a:r>
              <a:rPr lang="ru-RU" sz="2800" b="1" u="sng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100%</a:t>
            </a:r>
            <a:r>
              <a:rPr lang="ru-RU" sz="2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ЭД, заполненных качественно - </a:t>
            </a:r>
            <a:r>
              <a:rPr lang="ru-RU" sz="2800" b="1" u="sng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70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0C4C2A1-DBAB-4A35-8DC9-19A18078A71B}"/>
              </a:ext>
            </a:extLst>
          </p:cNvPr>
          <p:cNvSpPr txBox="1"/>
          <p:nvPr/>
        </p:nvSpPr>
        <p:spPr>
          <a:xfrm>
            <a:off x="0" y="320077"/>
            <a:ext cx="10242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*Выгрузка сделана из модуля «Аналитика и отчётность» 11.01.2021 за период 01-31.12.2020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DE132CE8-6315-47B1-8A24-24AB2B5E85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3922978"/>
              </p:ext>
            </p:extLst>
          </p:nvPr>
        </p:nvGraphicFramePr>
        <p:xfrm>
          <a:off x="235131" y="627854"/>
          <a:ext cx="5521234" cy="623959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05185">
                  <a:extLst>
                    <a:ext uri="{9D8B030D-6E8A-4147-A177-3AD203B41FA5}">
                      <a16:colId xmlns:a16="http://schemas.microsoft.com/office/drawing/2014/main" xmlns="" val="29035637"/>
                    </a:ext>
                  </a:extLst>
                </a:gridCol>
                <a:gridCol w="4116049">
                  <a:extLst>
                    <a:ext uri="{9D8B030D-6E8A-4147-A177-3AD203B41FA5}">
                      <a16:colId xmlns:a16="http://schemas.microsoft.com/office/drawing/2014/main" xmlns="" val="1660187722"/>
                    </a:ext>
                  </a:extLst>
                </a:gridCol>
              </a:tblGrid>
              <a:tr h="2262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МО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73" marR="37773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Наименование ОО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73" marR="37773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4922411"/>
                  </a:ext>
                </a:extLst>
              </a:tr>
              <a:tr h="148464">
                <a:tc rowSpan="2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</a:rPr>
                        <a:t>Пермский ГО – </a:t>
                      </a:r>
                      <a:r>
                        <a:rPr lang="ru-RU" sz="1200" b="1" u="none" dirty="0">
                          <a:solidFill>
                            <a:srgbClr val="0070C0"/>
                          </a:solidFill>
                          <a:effectLst/>
                        </a:rPr>
                        <a:t>23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73" marR="37773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</a:rPr>
                        <a:t>МАОУ «Гимназия № 31»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73" marR="37773" marT="0" marB="0"/>
                </a:tc>
                <a:extLst>
                  <a:ext uri="{0D108BD9-81ED-4DB2-BD59-A6C34878D82A}">
                    <a16:rowId xmlns:a16="http://schemas.microsoft.com/office/drawing/2014/main" xmlns="" val="4278590132"/>
                  </a:ext>
                </a:extLst>
              </a:tr>
              <a:tr h="1484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</a:rPr>
                        <a:t>МАОУ «Лицей № 3»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73" marR="37773" marT="0" marB="0"/>
                </a:tc>
                <a:extLst>
                  <a:ext uri="{0D108BD9-81ED-4DB2-BD59-A6C34878D82A}">
                    <a16:rowId xmlns:a16="http://schemas.microsoft.com/office/drawing/2014/main" xmlns="" val="395051940"/>
                  </a:ext>
                </a:extLst>
              </a:tr>
              <a:tr h="1484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</a:rPr>
                        <a:t>МАОУ «Лицей № 4»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73" marR="3777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2285968"/>
                  </a:ext>
                </a:extLst>
              </a:tr>
              <a:tr h="1484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</a:rPr>
                        <a:t>МАОУ «СОШ № 108»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73" marR="37773" marT="0" marB="0"/>
                </a:tc>
                <a:extLst>
                  <a:ext uri="{0D108BD9-81ED-4DB2-BD59-A6C34878D82A}">
                    <a16:rowId xmlns:a16="http://schemas.microsoft.com/office/drawing/2014/main" xmlns="" val="2528834390"/>
                  </a:ext>
                </a:extLst>
              </a:tr>
              <a:tr h="1484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</a:rPr>
                        <a:t>МАОУ «СОШ № 91»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73" marR="37773" marT="0" marB="0"/>
                </a:tc>
                <a:extLst>
                  <a:ext uri="{0D108BD9-81ED-4DB2-BD59-A6C34878D82A}">
                    <a16:rowId xmlns:a16="http://schemas.microsoft.com/office/drawing/2014/main" xmlns="" val="4087922774"/>
                  </a:ext>
                </a:extLst>
              </a:tr>
              <a:tr h="1484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</a:rPr>
                        <a:t>МАОУ «СОШ "Петролеум +»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73" marR="37773" marT="0" marB="0"/>
                </a:tc>
                <a:extLst>
                  <a:ext uri="{0D108BD9-81ED-4DB2-BD59-A6C34878D82A}">
                    <a16:rowId xmlns:a16="http://schemas.microsoft.com/office/drawing/2014/main" xmlns="" val="1418988597"/>
                  </a:ext>
                </a:extLst>
              </a:tr>
              <a:tr h="2903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</a:rPr>
                        <a:t>МАОУ «СОШ № 2 с углубленным изучением предметов гуманитарного профиля»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73" marR="37773" marT="0" marB="0"/>
                </a:tc>
                <a:extLst>
                  <a:ext uri="{0D108BD9-81ED-4DB2-BD59-A6C34878D82A}">
                    <a16:rowId xmlns:a16="http://schemas.microsoft.com/office/drawing/2014/main" xmlns="" val="231698957"/>
                  </a:ext>
                </a:extLst>
              </a:tr>
              <a:tr h="1484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</a:rPr>
                        <a:t>МБОУ «Лицей № 1»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73" marR="37773" marT="0" marB="0"/>
                </a:tc>
                <a:extLst>
                  <a:ext uri="{0D108BD9-81ED-4DB2-BD59-A6C34878D82A}">
                    <a16:rowId xmlns:a16="http://schemas.microsoft.com/office/drawing/2014/main" xmlns="" val="2482402593"/>
                  </a:ext>
                </a:extLst>
              </a:tr>
              <a:tr h="1484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</a:rPr>
                        <a:t>МБОУ "СОШ № 21»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73" marR="37773" marT="0" marB="0"/>
                </a:tc>
                <a:extLst>
                  <a:ext uri="{0D108BD9-81ED-4DB2-BD59-A6C34878D82A}">
                    <a16:rowId xmlns:a16="http://schemas.microsoft.com/office/drawing/2014/main" xmlns="" val="3829086305"/>
                  </a:ext>
                </a:extLst>
              </a:tr>
              <a:tr h="1484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</a:rPr>
                        <a:t>МАОУ ПКШ № 1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73" marR="37773" marT="0" marB="0"/>
                </a:tc>
                <a:extLst>
                  <a:ext uri="{0D108BD9-81ED-4DB2-BD59-A6C34878D82A}">
                    <a16:rowId xmlns:a16="http://schemas.microsoft.com/office/drawing/2014/main" xmlns="" val="3188415719"/>
                  </a:ext>
                </a:extLst>
              </a:tr>
              <a:tr h="1484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</a:rPr>
                        <a:t>МАОУ «СОШ № 116»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73" marR="3777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1325501"/>
                  </a:ext>
                </a:extLst>
              </a:tr>
              <a:tr h="1484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</a:rPr>
                        <a:t>МАОУ «СОШ № 135»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73" marR="3777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6595699"/>
                  </a:ext>
                </a:extLst>
              </a:tr>
              <a:tr h="1484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</a:rPr>
                        <a:t>МАОУ «Школа бизнеса и предпринимательства»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73" marR="3777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2883908"/>
                  </a:ext>
                </a:extLst>
              </a:tr>
              <a:tr h="1484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</a:rPr>
                        <a:t>МАОУ «СОШ № 131»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73" marR="37773" marT="0" marB="0"/>
                </a:tc>
                <a:extLst>
                  <a:ext uri="{0D108BD9-81ED-4DB2-BD59-A6C34878D82A}">
                    <a16:rowId xmlns:a16="http://schemas.microsoft.com/office/drawing/2014/main" xmlns="" val="1312642611"/>
                  </a:ext>
                </a:extLst>
              </a:tr>
              <a:tr h="1484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</a:rPr>
                        <a:t>МАОУ «СОШ № 24»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73" marR="37773" marT="0" marB="0"/>
                </a:tc>
                <a:extLst>
                  <a:ext uri="{0D108BD9-81ED-4DB2-BD59-A6C34878D82A}">
                    <a16:rowId xmlns:a16="http://schemas.microsoft.com/office/drawing/2014/main" xmlns="" val="698652857"/>
                  </a:ext>
                </a:extLst>
              </a:tr>
              <a:tr h="1484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</a:rPr>
                        <a:t>МАОУ «СОШ № 37»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73" marR="37773" marT="0" marB="0"/>
                </a:tc>
                <a:extLst>
                  <a:ext uri="{0D108BD9-81ED-4DB2-BD59-A6C34878D82A}">
                    <a16:rowId xmlns:a16="http://schemas.microsoft.com/office/drawing/2014/main" xmlns="" val="1247198781"/>
                  </a:ext>
                </a:extLst>
              </a:tr>
              <a:tr h="1484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</a:rPr>
                        <a:t>СП МАОУ «СОШ № 131»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73" marR="37773" marT="0" marB="0"/>
                </a:tc>
                <a:extLst>
                  <a:ext uri="{0D108BD9-81ED-4DB2-BD59-A6C34878D82A}">
                    <a16:rowId xmlns:a16="http://schemas.microsoft.com/office/drawing/2014/main" xmlns="" val="2761592675"/>
                  </a:ext>
                </a:extLst>
              </a:tr>
              <a:tr h="1622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</a:rPr>
                        <a:t>СП МБОУ "Школа-интернат № 4 для обучающихся с ОВЗ"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73" marR="37773" marT="0" marB="0"/>
                </a:tc>
                <a:extLst>
                  <a:ext uri="{0D108BD9-81ED-4DB2-BD59-A6C34878D82A}">
                    <a16:rowId xmlns:a16="http://schemas.microsoft.com/office/drawing/2014/main" xmlns="" val="1567660853"/>
                  </a:ext>
                </a:extLst>
              </a:tr>
              <a:tr h="1484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</a:rPr>
                        <a:t>МАОУ «Лицей № 2»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73" marR="3777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7446465"/>
                  </a:ext>
                </a:extLst>
              </a:tr>
              <a:tr h="1484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</a:rPr>
                        <a:t>МАОУ «СОШ № 22»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73" marR="37773" marT="0" marB="0"/>
                </a:tc>
                <a:extLst>
                  <a:ext uri="{0D108BD9-81ED-4DB2-BD59-A6C34878D82A}">
                    <a16:rowId xmlns:a16="http://schemas.microsoft.com/office/drawing/2014/main" xmlns="" val="2084519681"/>
                  </a:ext>
                </a:extLst>
              </a:tr>
              <a:tr h="1484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</a:rPr>
                        <a:t>МАОУ «СОШ № 81»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73" marR="37773" marT="0" marB="0"/>
                </a:tc>
                <a:extLst>
                  <a:ext uri="{0D108BD9-81ED-4DB2-BD59-A6C34878D82A}">
                    <a16:rowId xmlns:a16="http://schemas.microsoft.com/office/drawing/2014/main" xmlns="" val="1589328328"/>
                  </a:ext>
                </a:extLst>
              </a:tr>
              <a:tr h="1484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</a:rPr>
                        <a:t>МАОУ «Школа-интернат № 85»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73" marR="37773" marT="0" marB="0"/>
                </a:tc>
                <a:extLst>
                  <a:ext uri="{0D108BD9-81ED-4DB2-BD59-A6C34878D82A}">
                    <a16:rowId xmlns:a16="http://schemas.microsoft.com/office/drawing/2014/main" xmlns="" val="1648354073"/>
                  </a:ext>
                </a:extLst>
              </a:tr>
              <a:tr h="1484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</a:rPr>
                        <a:t>СП МБОУ "Школа №154 для обучающихся с ОВЗ" (Ким)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73" marR="37773" marT="0" marB="0"/>
                </a:tc>
                <a:extLst>
                  <a:ext uri="{0D108BD9-81ED-4DB2-BD59-A6C34878D82A}">
                    <a16:rowId xmlns:a16="http://schemas.microsoft.com/office/drawing/2014/main" xmlns="" val="1544224208"/>
                  </a:ext>
                </a:extLst>
              </a:tr>
              <a:tr h="148464">
                <a:tc row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</a:rPr>
                        <a:t>Кунгурский МО – </a:t>
                      </a:r>
                      <a:r>
                        <a:rPr lang="ru-RU" sz="1200" b="1" u="none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ru-RU" sz="1200" b="1" dirty="0">
                          <a:effectLst/>
                        </a:rPr>
                        <a:t>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73" marR="37773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ru-RU" sz="1000" dirty="0">
                          <a:effectLst/>
                        </a:rPr>
                        <a:t>МАОУ "Комсомольская СОШ"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73" marR="37773" marT="0" marB="0"/>
                </a:tc>
                <a:extLst>
                  <a:ext uri="{0D108BD9-81ED-4DB2-BD59-A6C34878D82A}">
                    <a16:rowId xmlns:a16="http://schemas.microsoft.com/office/drawing/2014/main" xmlns="" val="4177563562"/>
                  </a:ext>
                </a:extLst>
              </a:tr>
              <a:tr h="1484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ru-RU" sz="1000" dirty="0" err="1">
                          <a:effectLst/>
                        </a:rPr>
                        <a:t>Бажуковский</a:t>
                      </a:r>
                      <a:r>
                        <a:rPr lang="ru-RU" sz="1000" dirty="0">
                          <a:effectLst/>
                        </a:rPr>
                        <a:t> филиал МБОУ «</a:t>
                      </a:r>
                      <a:r>
                        <a:rPr lang="ru-RU" sz="1000" dirty="0" err="1">
                          <a:effectLst/>
                        </a:rPr>
                        <a:t>Усть-Туркская</a:t>
                      </a:r>
                      <a:r>
                        <a:rPr lang="ru-RU" sz="1000" dirty="0">
                          <a:effectLst/>
                        </a:rPr>
                        <a:t> СОШ»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73" marR="37773" marT="0" marB="0"/>
                </a:tc>
                <a:extLst>
                  <a:ext uri="{0D108BD9-81ED-4DB2-BD59-A6C34878D82A}">
                    <a16:rowId xmlns:a16="http://schemas.microsoft.com/office/drawing/2014/main" xmlns="" val="3945053833"/>
                  </a:ext>
                </a:extLst>
              </a:tr>
              <a:tr h="1484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ru-RU" sz="1000" dirty="0">
                          <a:effectLst/>
                        </a:rPr>
                        <a:t>МБОУ "</a:t>
                      </a:r>
                      <a:r>
                        <a:rPr lang="ru-RU" sz="1000" dirty="0" err="1">
                          <a:effectLst/>
                        </a:rPr>
                        <a:t>Неволинская</a:t>
                      </a:r>
                      <a:r>
                        <a:rPr lang="ru-RU" sz="1000" dirty="0">
                          <a:effectLst/>
                        </a:rPr>
                        <a:t> ООШ"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73" marR="37773" marT="0" marB="0"/>
                </a:tc>
                <a:extLst>
                  <a:ext uri="{0D108BD9-81ED-4DB2-BD59-A6C34878D82A}">
                    <a16:rowId xmlns:a16="http://schemas.microsoft.com/office/drawing/2014/main" xmlns="" val="611976806"/>
                  </a:ext>
                </a:extLst>
              </a:tr>
              <a:tr h="1484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ru-RU" sz="1000" dirty="0">
                          <a:effectLst/>
                        </a:rPr>
                        <a:t>МБОУ "Плехановская СОШ"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73" marR="37773" marT="0" marB="0"/>
                </a:tc>
                <a:extLst>
                  <a:ext uri="{0D108BD9-81ED-4DB2-BD59-A6C34878D82A}">
                    <a16:rowId xmlns:a16="http://schemas.microsoft.com/office/drawing/2014/main" xmlns="" val="3479095842"/>
                  </a:ext>
                </a:extLst>
              </a:tr>
              <a:tr h="1484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ru-RU" sz="1000" dirty="0">
                          <a:effectLst/>
                        </a:rPr>
                        <a:t>МБОУ "</a:t>
                      </a:r>
                      <a:r>
                        <a:rPr lang="ru-RU" sz="1000" dirty="0" err="1">
                          <a:effectLst/>
                        </a:rPr>
                        <a:t>Сергинская</a:t>
                      </a:r>
                      <a:r>
                        <a:rPr lang="ru-RU" sz="1000" dirty="0">
                          <a:effectLst/>
                        </a:rPr>
                        <a:t> СОШ"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73" marR="37773" marT="0" marB="0"/>
                </a:tc>
                <a:extLst>
                  <a:ext uri="{0D108BD9-81ED-4DB2-BD59-A6C34878D82A}">
                    <a16:rowId xmlns:a16="http://schemas.microsoft.com/office/drawing/2014/main" xmlns="" val="1599886971"/>
                  </a:ext>
                </a:extLst>
              </a:tr>
              <a:tr h="1484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ru-RU" sz="1000" dirty="0">
                          <a:effectLst/>
                        </a:rPr>
                        <a:t>МБОУ "Троицкая ООШ"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73" marR="37773" marT="0" marB="0"/>
                </a:tc>
                <a:extLst>
                  <a:ext uri="{0D108BD9-81ED-4DB2-BD59-A6C34878D82A}">
                    <a16:rowId xmlns:a16="http://schemas.microsoft.com/office/drawing/2014/main" xmlns="" val="693112655"/>
                  </a:ext>
                </a:extLst>
              </a:tr>
              <a:tr h="1484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ru-RU" sz="1000" dirty="0">
                          <a:effectLst/>
                        </a:rPr>
                        <a:t>МБОУ "</a:t>
                      </a:r>
                      <a:r>
                        <a:rPr lang="ru-RU" sz="1000" dirty="0" err="1">
                          <a:effectLst/>
                        </a:rPr>
                        <a:t>Усть-Туркская</a:t>
                      </a:r>
                      <a:r>
                        <a:rPr lang="ru-RU" sz="1000" dirty="0">
                          <a:effectLst/>
                        </a:rPr>
                        <a:t> СОШ"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73" marR="37773" marT="0" marB="0"/>
                </a:tc>
                <a:extLst>
                  <a:ext uri="{0D108BD9-81ED-4DB2-BD59-A6C34878D82A}">
                    <a16:rowId xmlns:a16="http://schemas.microsoft.com/office/drawing/2014/main" xmlns="" val="1614356995"/>
                  </a:ext>
                </a:extLst>
              </a:tr>
              <a:tr h="148464">
                <a:tc row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</a:rPr>
                        <a:t>Чайковский ГО – </a:t>
                      </a:r>
                      <a:r>
                        <a:rPr lang="ru-RU" sz="12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73" marR="37773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</a:rPr>
                        <a:t>МАОУ «Гимназия»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73" marR="3777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7816432"/>
                  </a:ext>
                </a:extLst>
              </a:tr>
              <a:tr h="1484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</a:rPr>
                        <a:t>МАОУ СОШ № 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73" marR="37773" marT="0" marB="0"/>
                </a:tc>
                <a:extLst>
                  <a:ext uri="{0D108BD9-81ED-4DB2-BD59-A6C34878D82A}">
                    <a16:rowId xmlns:a16="http://schemas.microsoft.com/office/drawing/2014/main" xmlns="" val="1274210112"/>
                  </a:ext>
                </a:extLst>
              </a:tr>
              <a:tr h="1484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</a:rPr>
                        <a:t>МБОУ СОШ № 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73" marR="37773" marT="0" marB="0"/>
                </a:tc>
                <a:extLst>
                  <a:ext uri="{0D108BD9-81ED-4DB2-BD59-A6C34878D82A}">
                    <a16:rowId xmlns:a16="http://schemas.microsoft.com/office/drawing/2014/main" xmlns="" val="3239088396"/>
                  </a:ext>
                </a:extLst>
              </a:tr>
              <a:tr h="1484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</a:rPr>
                        <a:t>МБОУ СОШ № 11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73" marR="37773" marT="0" marB="0"/>
                </a:tc>
                <a:extLst>
                  <a:ext uri="{0D108BD9-81ED-4DB2-BD59-A6C34878D82A}">
                    <a16:rowId xmlns:a16="http://schemas.microsoft.com/office/drawing/2014/main" xmlns="" val="3368069859"/>
                  </a:ext>
                </a:extLst>
              </a:tr>
              <a:tr h="1484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</a:rPr>
                        <a:t>МБОУ СОШ № 1 (с. Ваньки)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73" marR="37773" marT="0" marB="0"/>
                </a:tc>
                <a:extLst>
                  <a:ext uri="{0D108BD9-81ED-4DB2-BD59-A6C34878D82A}">
                    <a16:rowId xmlns:a16="http://schemas.microsoft.com/office/drawing/2014/main" xmlns="" val="3945834521"/>
                  </a:ext>
                </a:extLst>
              </a:tr>
              <a:tr h="1484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000" dirty="0">
                          <a:effectLst/>
                        </a:rPr>
                        <a:t>МБОУ СУВУ ООШОТ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73" marR="37773" marT="0" marB="0"/>
                </a:tc>
                <a:extLst>
                  <a:ext uri="{0D108BD9-81ED-4DB2-BD59-A6C34878D82A}">
                    <a16:rowId xmlns:a16="http://schemas.microsoft.com/office/drawing/2014/main" xmlns="" val="1528425721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AF6E3E97-FDB3-44A1-B7C5-7C51E7D1F7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7402694"/>
              </p:ext>
            </p:extLst>
          </p:nvPr>
        </p:nvGraphicFramePr>
        <p:xfrm>
          <a:off x="5860869" y="627854"/>
          <a:ext cx="6096000" cy="628001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59131">
                  <a:extLst>
                    <a:ext uri="{9D8B030D-6E8A-4147-A177-3AD203B41FA5}">
                      <a16:colId xmlns:a16="http://schemas.microsoft.com/office/drawing/2014/main" xmlns="" val="1681974727"/>
                    </a:ext>
                  </a:extLst>
                </a:gridCol>
                <a:gridCol w="4336869">
                  <a:extLst>
                    <a:ext uri="{9D8B030D-6E8A-4147-A177-3AD203B41FA5}">
                      <a16:colId xmlns:a16="http://schemas.microsoft.com/office/drawing/2014/main" xmlns="" val="2182879029"/>
                    </a:ext>
                  </a:extLst>
                </a:gridCol>
              </a:tblGrid>
              <a:tr h="1299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МО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73" marR="37773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57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Наименование ОО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73" marR="37773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8079612"/>
                  </a:ext>
                </a:extLst>
              </a:tr>
              <a:tr h="129948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Бардымский МО – </a:t>
                      </a:r>
                      <a:r>
                        <a:rPr lang="ru-RU" sz="12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42953" marR="42953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  <a:tabLst>
                          <a:tab pos="205740" algn="l"/>
                        </a:tabLst>
                      </a:pPr>
                      <a:r>
                        <a:rPr lang="ru-RU" sz="1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 МАОУ "Елпачихинская СОШ"  (с.Шермейка)</a:t>
                      </a:r>
                    </a:p>
                  </a:txBody>
                  <a:tcPr marL="42953" marR="42953" marT="0" marB="0"/>
                </a:tc>
                <a:extLst>
                  <a:ext uri="{0D108BD9-81ED-4DB2-BD59-A6C34878D82A}">
                    <a16:rowId xmlns:a16="http://schemas.microsoft.com/office/drawing/2014/main" xmlns="" val="3021259655"/>
                  </a:ext>
                </a:extLst>
              </a:tr>
              <a:tr h="1400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МАОУ "Березниковская СОШ им.М.Г.Имашева"</a:t>
                      </a:r>
                    </a:p>
                  </a:txBody>
                  <a:tcPr marL="42953" marR="42953" marT="0" marB="0"/>
                </a:tc>
                <a:extLst>
                  <a:ext uri="{0D108BD9-81ED-4DB2-BD59-A6C34878D82A}">
                    <a16:rowId xmlns:a16="http://schemas.microsoft.com/office/drawing/2014/main" xmlns="" val="4047653052"/>
                  </a:ext>
                </a:extLst>
              </a:tr>
              <a:tr h="1400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МАОУ "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Бичуринская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СОШ"</a:t>
                      </a:r>
                    </a:p>
                  </a:txBody>
                  <a:tcPr marL="42953" marR="42953" marT="0" marB="0"/>
                </a:tc>
                <a:extLst>
                  <a:ext uri="{0D108BD9-81ED-4DB2-BD59-A6C34878D82A}">
                    <a16:rowId xmlns:a16="http://schemas.microsoft.com/office/drawing/2014/main" xmlns="" val="864610573"/>
                  </a:ext>
                </a:extLst>
              </a:tr>
              <a:tr h="1400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МАОУ "Елпачихинская СОШ"</a:t>
                      </a:r>
                    </a:p>
                  </a:txBody>
                  <a:tcPr marL="42953" marR="42953" marT="0" marB="0"/>
                </a:tc>
                <a:extLst>
                  <a:ext uri="{0D108BD9-81ED-4DB2-BD59-A6C34878D82A}">
                    <a16:rowId xmlns:a16="http://schemas.microsoft.com/office/drawing/2014/main" xmlns="" val="2811432930"/>
                  </a:ext>
                </a:extLst>
              </a:tr>
              <a:tr h="140033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 город Кунгур – </a:t>
                      </a:r>
                      <a:r>
                        <a:rPr lang="ru-RU" sz="12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42953" marR="42953" marT="0" marB="0"/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МАОУ "Гимназия № 16"</a:t>
                      </a:r>
                    </a:p>
                  </a:txBody>
                  <a:tcPr marL="42953" marR="42953" marT="0" marB="0"/>
                </a:tc>
                <a:extLst>
                  <a:ext uri="{0D108BD9-81ED-4DB2-BD59-A6C34878D82A}">
                    <a16:rowId xmlns:a16="http://schemas.microsoft.com/office/drawing/2014/main" xmlns="" val="3855369478"/>
                  </a:ext>
                </a:extLst>
              </a:tr>
              <a:tr h="1400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МАОУ лицей № 1 города Кунгура</a:t>
                      </a:r>
                    </a:p>
                  </a:txBody>
                  <a:tcPr marL="42953" marR="42953" marT="0" marB="0"/>
                </a:tc>
                <a:extLst>
                  <a:ext uri="{0D108BD9-81ED-4DB2-BD59-A6C34878D82A}">
                    <a16:rowId xmlns:a16="http://schemas.microsoft.com/office/drawing/2014/main" xmlns="" val="3456367380"/>
                  </a:ext>
                </a:extLst>
              </a:tr>
              <a:tr h="1400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МАОУ "СОШ № 10"</a:t>
                      </a:r>
                    </a:p>
                  </a:txBody>
                  <a:tcPr marL="42953" marR="42953" marT="0" marB="0"/>
                </a:tc>
                <a:extLst>
                  <a:ext uri="{0D108BD9-81ED-4DB2-BD59-A6C34878D82A}">
                    <a16:rowId xmlns:a16="http://schemas.microsoft.com/office/drawing/2014/main" xmlns="" val="361538305"/>
                  </a:ext>
                </a:extLst>
              </a:tr>
              <a:tr h="1400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МАОУ СОШ № 18</a:t>
                      </a:r>
                    </a:p>
                  </a:txBody>
                  <a:tcPr marL="42953" marR="42953" marT="0" marB="0"/>
                </a:tc>
                <a:extLst>
                  <a:ext uri="{0D108BD9-81ED-4DB2-BD59-A6C34878D82A}">
                    <a16:rowId xmlns:a16="http://schemas.microsoft.com/office/drawing/2014/main" xmlns="" val="2001215984"/>
                  </a:ext>
                </a:extLst>
              </a:tr>
              <a:tr h="140033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 город Березники – </a:t>
                      </a:r>
                      <a:r>
                        <a:rPr lang="ru-RU" sz="12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42953" marR="42953" marT="0" marB="0"/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МАОУ СОШ № 1</a:t>
                      </a:r>
                    </a:p>
                  </a:txBody>
                  <a:tcPr marL="42953" marR="42953" marT="0" marB="0"/>
                </a:tc>
                <a:extLst>
                  <a:ext uri="{0D108BD9-81ED-4DB2-BD59-A6C34878D82A}">
                    <a16:rowId xmlns:a16="http://schemas.microsoft.com/office/drawing/2014/main" xmlns="" val="652637066"/>
                  </a:ext>
                </a:extLst>
              </a:tr>
              <a:tr h="1400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МАОУ СОШ № 14</a:t>
                      </a:r>
                    </a:p>
                  </a:txBody>
                  <a:tcPr marL="42953" marR="42953" marT="0" marB="0"/>
                </a:tc>
                <a:extLst>
                  <a:ext uri="{0D108BD9-81ED-4DB2-BD59-A6C34878D82A}">
                    <a16:rowId xmlns:a16="http://schemas.microsoft.com/office/drawing/2014/main" xmlns="" val="1530814837"/>
                  </a:ext>
                </a:extLst>
              </a:tr>
              <a:tr h="1400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МАОУ СОШ № 8</a:t>
                      </a:r>
                    </a:p>
                  </a:txBody>
                  <a:tcPr marL="42953" marR="42953" marT="0" marB="0"/>
                </a:tc>
                <a:extLst>
                  <a:ext uri="{0D108BD9-81ED-4DB2-BD59-A6C34878D82A}">
                    <a16:rowId xmlns:a16="http://schemas.microsoft.com/office/drawing/2014/main" xmlns="" val="3223478944"/>
                  </a:ext>
                </a:extLst>
              </a:tr>
              <a:tr h="140033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Горнозаводский ГО – </a:t>
                      </a:r>
                      <a:r>
                        <a:rPr lang="ru-RU" sz="12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42953" marR="42953" marT="0" marB="0"/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МАОУ "СОШ № 3" 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г.Горнозаводска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953" marR="42953" marT="0" marB="0"/>
                </a:tc>
                <a:extLst>
                  <a:ext uri="{0D108BD9-81ED-4DB2-BD59-A6C34878D82A}">
                    <a16:rowId xmlns:a16="http://schemas.microsoft.com/office/drawing/2014/main" xmlns="" val="2970895982"/>
                  </a:ext>
                </a:extLst>
              </a:tr>
              <a:tr h="1400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 МАОУ "СОШ" 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п.Тёплая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Гора (Средняя Усьва)</a:t>
                      </a:r>
                    </a:p>
                  </a:txBody>
                  <a:tcPr marL="42953" marR="42953" marT="0" marB="0"/>
                </a:tc>
                <a:extLst>
                  <a:ext uri="{0D108BD9-81ED-4DB2-BD59-A6C34878D82A}">
                    <a16:rowId xmlns:a16="http://schemas.microsoft.com/office/drawing/2014/main" xmlns="" val="3970025134"/>
                  </a:ext>
                </a:extLst>
              </a:tr>
              <a:tr h="140033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Октябрьский ГО – </a:t>
                      </a:r>
                      <a:r>
                        <a:rPr lang="ru-RU" sz="12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42953" marR="42953" marT="0" marB="0"/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"Октябрьская СОШ № 2"</a:t>
                      </a:r>
                    </a:p>
                  </a:txBody>
                  <a:tcPr marL="42953" marR="42953" marT="0" marB="0"/>
                </a:tc>
                <a:extLst>
                  <a:ext uri="{0D108BD9-81ED-4DB2-BD59-A6C34878D82A}">
                    <a16:rowId xmlns:a16="http://schemas.microsoft.com/office/drawing/2014/main" xmlns="" val="3383809880"/>
                  </a:ext>
                </a:extLst>
              </a:tr>
              <a:tr h="1688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 "Больше-Сарсинская школа" МБОУ "Октябрьская СОШ № 1"</a:t>
                      </a:r>
                    </a:p>
                  </a:txBody>
                  <a:tcPr marL="42953" marR="42953" marT="0" marB="0"/>
                </a:tc>
                <a:extLst>
                  <a:ext uri="{0D108BD9-81ED-4DB2-BD59-A6C34878D82A}">
                    <a16:rowId xmlns:a16="http://schemas.microsoft.com/office/drawing/2014/main" xmlns="" val="2761619202"/>
                  </a:ext>
                </a:extLst>
              </a:tr>
              <a:tr h="140033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Пермский МР – </a:t>
                      </a:r>
                      <a:r>
                        <a:rPr lang="ru-RU" sz="12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42953" marR="42953" marT="0" marB="0"/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МАОУ "Бершетская средняя школа"</a:t>
                      </a:r>
                    </a:p>
                  </a:txBody>
                  <a:tcPr marL="42953" marR="42953" marT="0" marB="0"/>
                </a:tc>
                <a:extLst>
                  <a:ext uri="{0D108BD9-81ED-4DB2-BD59-A6C34878D82A}">
                    <a16:rowId xmlns:a16="http://schemas.microsoft.com/office/drawing/2014/main" xmlns="" val="4210384297"/>
                  </a:ext>
                </a:extLst>
              </a:tr>
              <a:tr h="1750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Хохловский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филиал МАОУ "Кондратовская средняя школа"</a:t>
                      </a:r>
                    </a:p>
                  </a:txBody>
                  <a:tcPr marL="42953" marR="42953" marT="0" marB="0"/>
                </a:tc>
                <a:extLst>
                  <a:ext uri="{0D108BD9-81ED-4DB2-BD59-A6C34878D82A}">
                    <a16:rowId xmlns:a16="http://schemas.microsoft.com/office/drawing/2014/main" xmlns="" val="3811184483"/>
                  </a:ext>
                </a:extLst>
              </a:tr>
              <a:tr h="140033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Соликамский ГО – </a:t>
                      </a:r>
                      <a:r>
                        <a:rPr lang="ru-RU" sz="12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2953" marR="42953" marT="0" marB="0"/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МАОУ "СОШ № 12", г.Соликамск</a:t>
                      </a:r>
                    </a:p>
                  </a:txBody>
                  <a:tcPr marL="42953" marR="42953" marT="0" marB="0"/>
                </a:tc>
                <a:extLst>
                  <a:ext uri="{0D108BD9-81ED-4DB2-BD59-A6C34878D82A}">
                    <a16:rowId xmlns:a16="http://schemas.microsoft.com/office/drawing/2014/main" xmlns="" val="3750463782"/>
                  </a:ext>
                </a:extLst>
              </a:tr>
              <a:tr h="1400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МАОУ "СОШ № 9"</a:t>
                      </a:r>
                    </a:p>
                  </a:txBody>
                  <a:tcPr marL="42953" marR="42953" marT="0" marB="0"/>
                </a:tc>
                <a:extLst>
                  <a:ext uri="{0D108BD9-81ED-4DB2-BD59-A6C34878D82A}">
                    <a16:rowId xmlns:a16="http://schemas.microsoft.com/office/drawing/2014/main" xmlns="" val="1566056598"/>
                  </a:ext>
                </a:extLst>
              </a:tr>
              <a:tr h="1602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Александровский МО – </a:t>
                      </a:r>
                      <a:r>
                        <a:rPr lang="ru-RU" sz="12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42953" marR="42953" marT="0" marB="0"/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"БСОШ №1"</a:t>
                      </a:r>
                    </a:p>
                  </a:txBody>
                  <a:tcPr marL="42953" marR="42953" marT="0" marB="0"/>
                </a:tc>
                <a:extLst>
                  <a:ext uri="{0D108BD9-81ED-4DB2-BD59-A6C34878D82A}">
                    <a16:rowId xmlns:a16="http://schemas.microsoft.com/office/drawing/2014/main" xmlns="" val="2363939862"/>
                  </a:ext>
                </a:extLst>
              </a:tr>
              <a:tr h="1400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 город Губаха – </a:t>
                      </a:r>
                      <a:r>
                        <a:rPr lang="ru-RU" sz="12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42953" marR="42953" marT="0" marB="0"/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"СОШ № 25"</a:t>
                      </a:r>
                    </a:p>
                  </a:txBody>
                  <a:tcPr marL="42953" marR="42953" marT="0" marB="0"/>
                </a:tc>
                <a:extLst>
                  <a:ext uri="{0D108BD9-81ED-4DB2-BD59-A6C34878D82A}">
                    <a16:rowId xmlns:a16="http://schemas.microsoft.com/office/drawing/2014/main" xmlns="" val="1165896641"/>
                  </a:ext>
                </a:extLst>
              </a:tr>
              <a:tr h="1400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Гремячинский ГО – </a:t>
                      </a:r>
                      <a:r>
                        <a:rPr lang="ru-RU" sz="12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42953" marR="42953" marT="0" marB="0"/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МКОУ Ш-И № 8</a:t>
                      </a:r>
                    </a:p>
                  </a:txBody>
                  <a:tcPr marL="42953" marR="42953" marT="0" marB="0"/>
                </a:tc>
                <a:extLst>
                  <a:ext uri="{0D108BD9-81ED-4DB2-BD59-A6C34878D82A}">
                    <a16:rowId xmlns:a16="http://schemas.microsoft.com/office/drawing/2014/main" xmlns="" val="705236314"/>
                  </a:ext>
                </a:extLst>
              </a:tr>
              <a:tr h="1400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Ильинский ГО – </a:t>
                      </a:r>
                      <a:r>
                        <a:rPr lang="ru-RU" sz="12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42953" marR="42953" marT="0" marB="0"/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Учебный корпус "Кривецкий"</a:t>
                      </a:r>
                    </a:p>
                  </a:txBody>
                  <a:tcPr marL="42953" marR="42953" marT="0" marB="0"/>
                </a:tc>
                <a:extLst>
                  <a:ext uri="{0D108BD9-81ED-4DB2-BD59-A6C34878D82A}">
                    <a16:rowId xmlns:a16="http://schemas.microsoft.com/office/drawing/2014/main" xmlns="" val="2298782420"/>
                  </a:ext>
                </a:extLst>
              </a:tr>
              <a:tr h="1400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Карагайский МО – </a:t>
                      </a:r>
                      <a:r>
                        <a:rPr lang="ru-RU" sz="12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42953" marR="42953" marT="0" marB="0"/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"Козьмодемьянская СОШ"</a:t>
                      </a:r>
                    </a:p>
                  </a:txBody>
                  <a:tcPr marL="42953" marR="42953" marT="0" marB="0"/>
                </a:tc>
                <a:extLst>
                  <a:ext uri="{0D108BD9-81ED-4DB2-BD59-A6C34878D82A}">
                    <a16:rowId xmlns:a16="http://schemas.microsoft.com/office/drawing/2014/main" xmlns="" val="1238559174"/>
                  </a:ext>
                </a:extLst>
              </a:tr>
              <a:tr h="1857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Кишертский МО – </a:t>
                      </a:r>
                      <a:r>
                        <a:rPr lang="ru-RU" sz="12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42953" marR="42953" marT="0" marB="0"/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«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Шумковская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ООШ» филиал "Верх-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Солянская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НШ-детский сад"</a:t>
                      </a:r>
                    </a:p>
                  </a:txBody>
                  <a:tcPr marL="42953" marR="42953" marT="0" marB="0"/>
                </a:tc>
                <a:extLst>
                  <a:ext uri="{0D108BD9-81ED-4DB2-BD59-A6C34878D82A}">
                    <a16:rowId xmlns:a16="http://schemas.microsoft.com/office/drawing/2014/main" xmlns="" val="3729670717"/>
                  </a:ext>
                </a:extLst>
              </a:tr>
              <a:tr h="1400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Кудымкарский МО – </a:t>
                      </a:r>
                      <a:r>
                        <a:rPr lang="ru-RU" sz="12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42953" marR="42953" marT="0" marB="0"/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"Белоевская СОШ"</a:t>
                      </a:r>
                    </a:p>
                  </a:txBody>
                  <a:tcPr marL="42953" marR="42953" marT="0" marB="0"/>
                </a:tc>
                <a:extLst>
                  <a:ext uri="{0D108BD9-81ED-4DB2-BD59-A6C34878D82A}">
                    <a16:rowId xmlns:a16="http://schemas.microsoft.com/office/drawing/2014/main" xmlns="" val="2626231779"/>
                  </a:ext>
                </a:extLst>
              </a:tr>
              <a:tr h="1400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Куединский МО – </a:t>
                      </a:r>
                      <a:r>
                        <a:rPr lang="ru-RU" sz="12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42953" marR="42953" marT="0" marB="0"/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"Куединская СОШ № 1 имени П.П. Балахнина"</a:t>
                      </a:r>
                    </a:p>
                  </a:txBody>
                  <a:tcPr marL="42953" marR="42953" marT="0" marB="0"/>
                </a:tc>
                <a:extLst>
                  <a:ext uri="{0D108BD9-81ED-4DB2-BD59-A6C34878D82A}">
                    <a16:rowId xmlns:a16="http://schemas.microsoft.com/office/drawing/2014/main" xmlns="" val="2696956388"/>
                  </a:ext>
                </a:extLst>
              </a:tr>
              <a:tr h="14003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Лысьвенский ГО – </a:t>
                      </a:r>
                      <a:r>
                        <a:rPr lang="ru-RU" sz="12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42953" marR="42953" marT="0" marB="0"/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МАОУ "СОШ № 3"</a:t>
                      </a:r>
                    </a:p>
                  </a:txBody>
                  <a:tcPr marL="42953" marR="42953" marT="0" marB="0"/>
                </a:tc>
                <a:extLst>
                  <a:ext uri="{0D108BD9-81ED-4DB2-BD59-A6C34878D82A}">
                    <a16:rowId xmlns:a16="http://schemas.microsoft.com/office/drawing/2014/main" xmlns="" val="3596257692"/>
                  </a:ext>
                </a:extLst>
              </a:tr>
              <a:tr h="14003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Ординский МО – </a:t>
                      </a:r>
                      <a:r>
                        <a:rPr lang="ru-RU" sz="12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42953" marR="42953" marT="0" marB="0"/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"Ашапская СОШ"</a:t>
                      </a:r>
                    </a:p>
                  </a:txBody>
                  <a:tcPr marL="42953" marR="42953" marT="0" marB="0"/>
                </a:tc>
                <a:extLst>
                  <a:ext uri="{0D108BD9-81ED-4DB2-BD59-A6C34878D82A}">
                    <a16:rowId xmlns:a16="http://schemas.microsoft.com/office/drawing/2014/main" xmlns="" val="1140048266"/>
                  </a:ext>
                </a:extLst>
              </a:tr>
              <a:tr h="19387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Суксунский ГО – </a:t>
                      </a:r>
                      <a:r>
                        <a:rPr lang="ru-RU" sz="12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42953" marR="42953" marT="0" marB="0"/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МАОУ "Ключевская средняя общеобразовательная школа"</a:t>
                      </a:r>
                    </a:p>
                  </a:txBody>
                  <a:tcPr marL="42953" marR="42953" marT="0" marB="0"/>
                </a:tc>
                <a:extLst>
                  <a:ext uri="{0D108BD9-81ED-4DB2-BD59-A6C34878D82A}">
                    <a16:rowId xmlns:a16="http://schemas.microsoft.com/office/drawing/2014/main" xmlns="" val="3503121827"/>
                  </a:ext>
                </a:extLst>
              </a:tr>
              <a:tr h="14003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Уинский МО – </a:t>
                      </a:r>
                      <a:r>
                        <a:rPr lang="ru-RU" sz="12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42953" marR="42953" marT="0" marB="0"/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"Уинская СОШ"</a:t>
                      </a:r>
                    </a:p>
                  </a:txBody>
                  <a:tcPr marL="42953" marR="42953" marT="0" marB="0"/>
                </a:tc>
                <a:extLst>
                  <a:ext uri="{0D108BD9-81ED-4DB2-BD59-A6C34878D82A}">
                    <a16:rowId xmlns:a16="http://schemas.microsoft.com/office/drawing/2014/main" xmlns="" val="2966650772"/>
                  </a:ext>
                </a:extLst>
              </a:tr>
              <a:tr h="14003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Чердынский ГО – </a:t>
                      </a:r>
                      <a:r>
                        <a:rPr lang="ru-RU" sz="12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42953" marR="42953" marT="0" marB="0"/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МАОУ "Покчинская ООШ имени И.И.Широкшина"</a:t>
                      </a:r>
                    </a:p>
                  </a:txBody>
                  <a:tcPr marL="42953" marR="42953" marT="0" marB="0"/>
                </a:tc>
                <a:extLst>
                  <a:ext uri="{0D108BD9-81ED-4DB2-BD59-A6C34878D82A}">
                    <a16:rowId xmlns:a16="http://schemas.microsoft.com/office/drawing/2014/main" xmlns="" val="2043751604"/>
                  </a:ext>
                </a:extLst>
              </a:tr>
              <a:tr h="14003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Чусовской ГО – </a:t>
                      </a:r>
                      <a:r>
                        <a:rPr lang="ru-RU" sz="12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42953" marR="42953" marT="0" marB="0"/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0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 МБОУ "ООШ "Союз" (корпус на Крупской)</a:t>
                      </a:r>
                    </a:p>
                  </a:txBody>
                  <a:tcPr marL="42953" marR="42953" marT="0" marB="0"/>
                </a:tc>
                <a:extLst>
                  <a:ext uri="{0D108BD9-81ED-4DB2-BD59-A6C34878D82A}">
                    <a16:rowId xmlns:a16="http://schemas.microsoft.com/office/drawing/2014/main" xmlns="" val="4135988946"/>
                  </a:ext>
                </a:extLst>
              </a:tr>
              <a:tr h="14003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Юсьвинский МО – </a:t>
                      </a:r>
                      <a:r>
                        <a:rPr lang="ru-RU" sz="12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42953" marR="42953" marT="0" marB="0"/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Филиал МБОУ "Юсьвинская СОШ" "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Бажинская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НШ-ДС"</a:t>
                      </a:r>
                    </a:p>
                  </a:txBody>
                  <a:tcPr marL="42953" marR="42953" marT="0" marB="0"/>
                </a:tc>
                <a:extLst>
                  <a:ext uri="{0D108BD9-81ED-4DB2-BD59-A6C34878D82A}">
                    <a16:rowId xmlns:a16="http://schemas.microsoft.com/office/drawing/2014/main" xmlns="" val="1185841837"/>
                  </a:ext>
                </a:extLst>
              </a:tr>
            </a:tbl>
          </a:graphicData>
        </a:graphic>
      </p:graphicFrame>
      <p:sp>
        <p:nvSpPr>
          <p:cNvPr id="7" name="Номер слайда 2">
            <a:extLst>
              <a:ext uri="{FF2B5EF4-FFF2-40B4-BE49-F238E27FC236}">
                <a16:creationId xmlns:a16="http://schemas.microsoft.com/office/drawing/2014/main" xmlns="" id="{45D2D1D2-8E44-41EB-91CD-2331E455D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9407"/>
            <a:ext cx="2743200" cy="365125"/>
          </a:xfrm>
        </p:spPr>
        <p:txBody>
          <a:bodyPr/>
          <a:lstStyle/>
          <a:p>
            <a:fld id="{CACDCA28-0FA8-4F71-9980-C1A80ACCD755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78565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EB913E0-7112-4B2F-BB47-24609EB7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0073"/>
            <a:ext cx="12192000" cy="815811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Количество образовательных организаций по муниципалитетам, где нет ни одного ЭД, </a:t>
            </a:r>
            <a:br>
              <a:rPr lang="ru-RU" sz="2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ru-RU" sz="2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в котором </a:t>
            </a:r>
            <a:r>
              <a:rPr lang="ru-RU" sz="2000" b="1" dirty="0">
                <a:solidFill>
                  <a:srgbClr val="C00000"/>
                </a:solidFill>
              </a:rPr>
              <a:t>предоставлены все 4 услуги в </a:t>
            </a:r>
            <a:r>
              <a:rPr lang="ru-RU" sz="20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соответствии с приказом  - </a:t>
            </a:r>
            <a:r>
              <a:rPr lang="ru-RU" sz="2000" b="1" u="sng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132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242C647E-94DE-4104-9F54-18FE7D78BC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12959994"/>
              </p:ext>
            </p:extLst>
          </p:nvPr>
        </p:nvGraphicFramePr>
        <p:xfrm>
          <a:off x="433946" y="695739"/>
          <a:ext cx="5618923" cy="596445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349489">
                  <a:extLst>
                    <a:ext uri="{9D8B030D-6E8A-4147-A177-3AD203B41FA5}">
                      <a16:colId xmlns:a16="http://schemas.microsoft.com/office/drawing/2014/main" xmlns="" val="945309728"/>
                    </a:ext>
                  </a:extLst>
                </a:gridCol>
                <a:gridCol w="2269434">
                  <a:extLst>
                    <a:ext uri="{9D8B030D-6E8A-4147-A177-3AD203B41FA5}">
                      <a16:colId xmlns:a16="http://schemas.microsoft.com/office/drawing/2014/main" xmlns="" val="3961201132"/>
                    </a:ext>
                  </a:extLst>
                </a:gridCol>
              </a:tblGrid>
              <a:tr h="5569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Муниципальное образование и ОО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Количество ОО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1556524"/>
                  </a:ext>
                </a:extLst>
              </a:tr>
              <a:tr h="19858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Александровский муниципальный округ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0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4114132"/>
                  </a:ext>
                </a:extLst>
              </a:tr>
              <a:tr h="1873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Городской округ город Березники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0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3334806"/>
                  </a:ext>
                </a:extLst>
              </a:tr>
              <a:tr h="1873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Городской округ город Губаха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0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3386796"/>
                  </a:ext>
                </a:extLst>
              </a:tr>
              <a:tr h="1873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Городской округ город Кизел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0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620515"/>
                  </a:ext>
                </a:extLst>
              </a:tr>
              <a:tr h="1873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Городской округ город Кудымкар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0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4087875"/>
                  </a:ext>
                </a:extLst>
              </a:tr>
              <a:tr h="1873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Городской округ город Кунгур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0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54491612"/>
                  </a:ext>
                </a:extLst>
              </a:tr>
              <a:tr h="1873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Городской округ ЗАТО Звёздный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0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3036795"/>
                  </a:ext>
                </a:extLst>
              </a:tr>
              <a:tr h="1873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Краснокамский городской округ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0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8568911"/>
                  </a:ext>
                </a:extLst>
              </a:tr>
              <a:tr h="1873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Куединский муниципальный округ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0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6987418"/>
                  </a:ext>
                </a:extLst>
              </a:tr>
              <a:tr h="1873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Кунгурский муниципальный район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0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10494749"/>
                  </a:ext>
                </a:extLst>
              </a:tr>
              <a:tr h="1873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Лысьвенский городской округ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0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161539"/>
                  </a:ext>
                </a:extLst>
              </a:tr>
              <a:tr h="1873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Пермский муниципальный район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0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8343776"/>
                  </a:ext>
                </a:extLst>
              </a:tr>
              <a:tr h="1873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Соликамский городской округ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0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281095"/>
                  </a:ext>
                </a:extLst>
              </a:tr>
              <a:tr h="1873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Чердынский городской округ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0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52195398"/>
                  </a:ext>
                </a:extLst>
              </a:tr>
              <a:tr h="1873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Ильинский городской округ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 anchor="b"/>
                </a:tc>
                <a:extLst>
                  <a:ext uri="{0D108BD9-81ED-4DB2-BD59-A6C34878D82A}">
                    <a16:rowId xmlns:a16="http://schemas.microsoft.com/office/drawing/2014/main" xmlns="" val="3554422874"/>
                  </a:ext>
                </a:extLst>
              </a:tr>
              <a:tr h="1873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Кишертский муниципальный округ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 anchor="b"/>
                </a:tc>
                <a:extLst>
                  <a:ext uri="{0D108BD9-81ED-4DB2-BD59-A6C34878D82A}">
                    <a16:rowId xmlns:a16="http://schemas.microsoft.com/office/drawing/2014/main" xmlns="" val="1700893386"/>
                  </a:ext>
                </a:extLst>
              </a:tr>
              <a:tr h="1873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Кочёвский муниципальный округ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1</a:t>
                      </a:r>
                      <a:endParaRPr lang="ru-RU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 anchor="b"/>
                </a:tc>
                <a:extLst>
                  <a:ext uri="{0D108BD9-81ED-4DB2-BD59-A6C34878D82A}">
                    <a16:rowId xmlns:a16="http://schemas.microsoft.com/office/drawing/2014/main" xmlns="" val="2183466265"/>
                  </a:ext>
                </a:extLst>
              </a:tr>
              <a:tr h="1873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Пермский городской округ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 anchor="b"/>
                </a:tc>
                <a:extLst>
                  <a:ext uri="{0D108BD9-81ED-4DB2-BD59-A6C34878D82A}">
                    <a16:rowId xmlns:a16="http://schemas.microsoft.com/office/drawing/2014/main" xmlns="" val="3743512893"/>
                  </a:ext>
                </a:extLst>
              </a:tr>
              <a:tr h="1873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Чайковский городской округ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 anchor="b"/>
                </a:tc>
                <a:extLst>
                  <a:ext uri="{0D108BD9-81ED-4DB2-BD59-A6C34878D82A}">
                    <a16:rowId xmlns:a16="http://schemas.microsoft.com/office/drawing/2014/main" xmlns="" val="1313868271"/>
                  </a:ext>
                </a:extLst>
              </a:tr>
              <a:tr h="1873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Берёзовский муниципальный округ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2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 anchor="b"/>
                </a:tc>
                <a:extLst>
                  <a:ext uri="{0D108BD9-81ED-4DB2-BD59-A6C34878D82A}">
                    <a16:rowId xmlns:a16="http://schemas.microsoft.com/office/drawing/2014/main" xmlns="" val="3920406138"/>
                  </a:ext>
                </a:extLst>
              </a:tr>
              <a:tr h="1873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Горнозаводский городской округ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2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 anchor="b"/>
                </a:tc>
                <a:extLst>
                  <a:ext uri="{0D108BD9-81ED-4DB2-BD59-A6C34878D82A}">
                    <a16:rowId xmlns:a16="http://schemas.microsoft.com/office/drawing/2014/main" xmlns="" val="499309383"/>
                  </a:ext>
                </a:extLst>
              </a:tr>
              <a:tr h="1873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err="1">
                          <a:effectLst/>
                        </a:rPr>
                        <a:t>Гремячинский</a:t>
                      </a:r>
                      <a:r>
                        <a:rPr lang="ru-RU" sz="1400" u="none" strike="noStrike" dirty="0">
                          <a:effectLst/>
                        </a:rPr>
                        <a:t> городской округ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2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 anchor="b"/>
                </a:tc>
                <a:extLst>
                  <a:ext uri="{0D108BD9-81ED-4DB2-BD59-A6C34878D82A}">
                    <a16:rowId xmlns:a16="http://schemas.microsoft.com/office/drawing/2014/main" xmlns="" val="3239091695"/>
                  </a:ext>
                </a:extLst>
              </a:tr>
              <a:tr h="1873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Ординский муниципальный округ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2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 anchor="b"/>
                </a:tc>
                <a:extLst>
                  <a:ext uri="{0D108BD9-81ED-4DB2-BD59-A6C34878D82A}">
                    <a16:rowId xmlns:a16="http://schemas.microsoft.com/office/drawing/2014/main" xmlns="" val="3239111707"/>
                  </a:ext>
                </a:extLst>
              </a:tr>
              <a:tr h="1873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Осинский городской округ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2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 anchor="b"/>
                </a:tc>
                <a:extLst>
                  <a:ext uri="{0D108BD9-81ED-4DB2-BD59-A6C34878D82A}">
                    <a16:rowId xmlns:a16="http://schemas.microsoft.com/office/drawing/2014/main" xmlns="" val="2582307406"/>
                  </a:ext>
                </a:extLst>
              </a:tr>
              <a:tr h="1873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Уинский муниципальный округ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2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 anchor="b"/>
                </a:tc>
                <a:extLst>
                  <a:ext uri="{0D108BD9-81ED-4DB2-BD59-A6C34878D82A}">
                    <a16:rowId xmlns:a16="http://schemas.microsoft.com/office/drawing/2014/main" xmlns="" val="54624970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6779B269-04FC-4E26-B8A6-9A79CC9BA0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43149075"/>
              </p:ext>
            </p:extLst>
          </p:nvPr>
        </p:nvGraphicFramePr>
        <p:xfrm>
          <a:off x="6139132" y="695739"/>
          <a:ext cx="5578565" cy="541853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276000">
                  <a:extLst>
                    <a:ext uri="{9D8B030D-6E8A-4147-A177-3AD203B41FA5}">
                      <a16:colId xmlns:a16="http://schemas.microsoft.com/office/drawing/2014/main" xmlns="" val="1058465494"/>
                    </a:ext>
                  </a:extLst>
                </a:gridCol>
                <a:gridCol w="2302565">
                  <a:extLst>
                    <a:ext uri="{9D8B030D-6E8A-4147-A177-3AD203B41FA5}">
                      <a16:colId xmlns:a16="http://schemas.microsoft.com/office/drawing/2014/main" xmlns="" val="1293899553"/>
                    </a:ext>
                  </a:extLst>
                </a:gridCol>
              </a:tblGrid>
              <a:tr h="5464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Муниципальное образование и ОО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Количество ОО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9719205"/>
                  </a:ext>
                </a:extLst>
              </a:tr>
              <a:tr h="21186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Бардымский муниципальный округ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3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 anchor="b"/>
                </a:tc>
                <a:extLst>
                  <a:ext uri="{0D108BD9-81ED-4DB2-BD59-A6C34878D82A}">
                    <a16:rowId xmlns:a16="http://schemas.microsoft.com/office/drawing/2014/main" xmlns="" val="3430793366"/>
                  </a:ext>
                </a:extLst>
              </a:tr>
              <a:tr h="21186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Верещагинский городской округ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3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 anchor="b"/>
                </a:tc>
                <a:extLst>
                  <a:ext uri="{0D108BD9-81ED-4DB2-BD59-A6C34878D82A}">
                    <a16:rowId xmlns:a16="http://schemas.microsoft.com/office/drawing/2014/main" xmlns="" val="261427423"/>
                  </a:ext>
                </a:extLst>
              </a:tr>
              <a:tr h="21186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Кудымкарский муниципальный округ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3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 anchor="b"/>
                </a:tc>
                <a:extLst>
                  <a:ext uri="{0D108BD9-81ED-4DB2-BD59-A6C34878D82A}">
                    <a16:rowId xmlns:a16="http://schemas.microsoft.com/office/drawing/2014/main" xmlns="" val="3482021744"/>
                  </a:ext>
                </a:extLst>
              </a:tr>
              <a:tr h="21186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Очёрский городской округ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3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 anchor="b"/>
                </a:tc>
                <a:extLst>
                  <a:ext uri="{0D108BD9-81ED-4DB2-BD59-A6C34878D82A}">
                    <a16:rowId xmlns:a16="http://schemas.microsoft.com/office/drawing/2014/main" xmlns="" val="1745577314"/>
                  </a:ext>
                </a:extLst>
              </a:tr>
              <a:tr h="21186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Сивинский муниципальный округ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3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 anchor="b"/>
                </a:tc>
                <a:extLst>
                  <a:ext uri="{0D108BD9-81ED-4DB2-BD59-A6C34878D82A}">
                    <a16:rowId xmlns:a16="http://schemas.microsoft.com/office/drawing/2014/main" xmlns="" val="4119713756"/>
                  </a:ext>
                </a:extLst>
              </a:tr>
              <a:tr h="21186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Еловский муниципальный округ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4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20932473"/>
                  </a:ext>
                </a:extLst>
              </a:tr>
              <a:tr h="21186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Суксунский городской округ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4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79921"/>
                  </a:ext>
                </a:extLst>
              </a:tr>
              <a:tr h="21186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Оханский городской округ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5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60508038"/>
                  </a:ext>
                </a:extLst>
              </a:tr>
              <a:tr h="21186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Частинский муниципальный округ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5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8314857"/>
                  </a:ext>
                </a:extLst>
              </a:tr>
              <a:tr h="21186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Чусовской городской округ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5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4793261"/>
                  </a:ext>
                </a:extLst>
              </a:tr>
              <a:tr h="21186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Юрлинский муниципальный округ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5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98847839"/>
                  </a:ext>
                </a:extLst>
              </a:tr>
              <a:tr h="21186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Юсьвинский муниципальный округ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5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8568750"/>
                  </a:ext>
                </a:extLst>
              </a:tr>
              <a:tr h="21186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Гайнский муниципальный округ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6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5473489"/>
                  </a:ext>
                </a:extLst>
              </a:tr>
              <a:tr h="21186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Добрянский городской округ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6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6980809"/>
                  </a:ext>
                </a:extLst>
              </a:tr>
              <a:tr h="21186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Карагайский муниципальный округ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6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0324297"/>
                  </a:ext>
                </a:extLst>
              </a:tr>
              <a:tr h="21186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Косинский муниципальный округ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6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0974419"/>
                  </a:ext>
                </a:extLst>
              </a:tr>
              <a:tr h="21186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Октябрьский городской округ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7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93428260"/>
                  </a:ext>
                </a:extLst>
              </a:tr>
              <a:tr h="21186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Большесосновский муниципальный район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8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5405455"/>
                  </a:ext>
                </a:extLst>
              </a:tr>
              <a:tr h="21186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Красновишерский городской округ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8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2388077"/>
                  </a:ext>
                </a:extLst>
              </a:tr>
              <a:tr h="21186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Нытвенский городской округ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10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52826607"/>
                  </a:ext>
                </a:extLst>
              </a:tr>
              <a:tr h="21186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Чернушинский городской округ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10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9357447"/>
                  </a:ext>
                </a:extLst>
              </a:tr>
              <a:tr h="32973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ОБЩИЙ ИТОГ</a:t>
                      </a:r>
                    </a:p>
                  </a:txBody>
                  <a:tcPr marL="2942" marR="2942" marT="2942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132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42" marR="2942" marT="2942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0529029"/>
                  </a:ext>
                </a:extLst>
              </a:tr>
            </a:tbl>
          </a:graphicData>
        </a:graphic>
      </p:graphicFrame>
      <p:sp>
        <p:nvSpPr>
          <p:cNvPr id="5" name="Номер слайда 2">
            <a:extLst>
              <a:ext uri="{FF2B5EF4-FFF2-40B4-BE49-F238E27FC236}">
                <a16:creationId xmlns:a16="http://schemas.microsoft.com/office/drawing/2014/main" xmlns="" id="{52F175B9-44F7-4C1C-B0C9-DC97CB259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7631"/>
            <a:ext cx="2743200" cy="365125"/>
          </a:xfrm>
        </p:spPr>
        <p:txBody>
          <a:bodyPr/>
          <a:lstStyle/>
          <a:p>
            <a:fld id="{CACDCA28-0FA8-4F71-9980-C1A80ACCD755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0056B72-B58C-4715-8EB2-0B6F7CD15C50}"/>
              </a:ext>
            </a:extLst>
          </p:cNvPr>
          <p:cNvSpPr txBox="1"/>
          <p:nvPr/>
        </p:nvSpPr>
        <p:spPr>
          <a:xfrm>
            <a:off x="6139132" y="6290861"/>
            <a:ext cx="4043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*Файл в названиями ОО в приложении</a:t>
            </a:r>
          </a:p>
        </p:txBody>
      </p:sp>
    </p:spTree>
    <p:extLst>
      <p:ext uri="{BB962C8B-B14F-4D97-AF65-F5344CB8AC3E}">
        <p14:creationId xmlns:p14="http://schemas.microsoft.com/office/powerpoint/2010/main" xmlns="" val="1721749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>
            <a:extLst>
              <a:ext uri="{FF2B5EF4-FFF2-40B4-BE49-F238E27FC236}">
                <a16:creationId xmlns:a16="http://schemas.microsoft.com/office/drawing/2014/main" xmlns="" id="{C232AC06-CEC3-4F54-99BB-CBE16FCBF56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3881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Образовательные организации, где </a:t>
            </a:r>
            <a:r>
              <a:rPr lang="ru-RU" sz="2400" b="1" u="sng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0%</a:t>
            </a:r>
            <a:r>
              <a:rPr lang="ru-RU" sz="2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ЭД, заполненных качественно, по всем критериям - </a:t>
            </a:r>
            <a:r>
              <a:rPr lang="ru-RU" sz="2400" b="1" u="sng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27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E7B9DBAB-3331-4FA7-B9E1-255501FC1A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72914009"/>
              </p:ext>
            </p:extLst>
          </p:nvPr>
        </p:nvGraphicFramePr>
        <p:xfrm>
          <a:off x="192741" y="388189"/>
          <a:ext cx="11806516" cy="662020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34466">
                  <a:extLst>
                    <a:ext uri="{9D8B030D-6E8A-4147-A177-3AD203B41FA5}">
                      <a16:colId xmlns:a16="http://schemas.microsoft.com/office/drawing/2014/main" xmlns="" val="1892217141"/>
                    </a:ext>
                  </a:extLst>
                </a:gridCol>
                <a:gridCol w="6021237">
                  <a:extLst>
                    <a:ext uri="{9D8B030D-6E8A-4147-A177-3AD203B41FA5}">
                      <a16:colId xmlns:a16="http://schemas.microsoft.com/office/drawing/2014/main" xmlns="" val="2792983019"/>
                    </a:ext>
                  </a:extLst>
                </a:gridCol>
                <a:gridCol w="733246">
                  <a:extLst>
                    <a:ext uri="{9D8B030D-6E8A-4147-A177-3AD203B41FA5}">
                      <a16:colId xmlns:a16="http://schemas.microsoft.com/office/drawing/2014/main" xmlns="" val="33969061"/>
                    </a:ext>
                  </a:extLst>
                </a:gridCol>
                <a:gridCol w="724618">
                  <a:extLst>
                    <a:ext uri="{9D8B030D-6E8A-4147-A177-3AD203B41FA5}">
                      <a16:colId xmlns:a16="http://schemas.microsoft.com/office/drawing/2014/main" xmlns="" val="2944949924"/>
                    </a:ext>
                  </a:extLst>
                </a:gridCol>
                <a:gridCol w="733246">
                  <a:extLst>
                    <a:ext uri="{9D8B030D-6E8A-4147-A177-3AD203B41FA5}">
                      <a16:colId xmlns:a16="http://schemas.microsoft.com/office/drawing/2014/main" xmlns="" val="10431812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179397110"/>
                    </a:ext>
                  </a:extLst>
                </a:gridCol>
                <a:gridCol w="845303">
                  <a:extLst>
                    <a:ext uri="{9D8B030D-6E8A-4147-A177-3AD203B41FA5}">
                      <a16:colId xmlns:a16="http://schemas.microsoft.com/office/drawing/2014/main" xmlns="" val="2437079544"/>
                    </a:ext>
                  </a:extLst>
                </a:gridCol>
              </a:tblGrid>
              <a:tr h="838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МО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4" marR="47104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Наименование ОО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4" marR="47104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темы</a:t>
                      </a:r>
                    </a:p>
                  </a:txBody>
                  <a:tcPr marL="47104" marR="47104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ДЗ</a:t>
                      </a:r>
                    </a:p>
                  </a:txBody>
                  <a:tcPr marL="47104" marR="47104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оценки</a:t>
                      </a:r>
                    </a:p>
                  </a:txBody>
                  <a:tcPr marL="47104" marR="47104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отметки отсутствия</a:t>
                      </a:r>
                    </a:p>
                  </a:txBody>
                  <a:tcPr marL="47104" marR="47104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 критерии</a:t>
                      </a:r>
                    </a:p>
                  </a:txBody>
                  <a:tcPr marL="47104" marR="47104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55615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Большесосновский МР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4" marR="471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СП "Красноярская начальная школа-сад"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4" marR="471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extLst>
                  <a:ext uri="{0D108BD9-81ED-4DB2-BD59-A6C34878D82A}">
                    <a16:rowId xmlns:a16="http://schemas.microsoft.com/office/drawing/2014/main" xmlns="" val="6895524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Гайнский МО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4" marR="471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Иванчинская начальная ОШ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4" marR="471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extLst>
                  <a:ext uri="{0D108BD9-81ED-4DB2-BD59-A6C34878D82A}">
                    <a16:rowId xmlns:a16="http://schemas.microsoft.com/office/drawing/2014/main" xmlns="" val="2228106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</a:rPr>
                        <a:t>Гремячинский</a:t>
                      </a:r>
                      <a:r>
                        <a:rPr lang="ru-RU" sz="1400" dirty="0">
                          <a:effectLst/>
                        </a:rPr>
                        <a:t> ГО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4" marR="471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МКОУ "СОШ № 3"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4" marR="471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extLst>
                  <a:ext uri="{0D108BD9-81ED-4DB2-BD59-A6C34878D82A}">
                    <a16:rowId xmlns:a16="http://schemas.microsoft.com/office/drawing/2014/main" xmlns="" val="33764283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Еловский МО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4" marR="471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МОУ «</a:t>
                      </a:r>
                      <a:r>
                        <a:rPr lang="ru-RU" sz="1400" dirty="0" err="1">
                          <a:effectLst/>
                        </a:rPr>
                        <a:t>Малоусинская</a:t>
                      </a:r>
                      <a:r>
                        <a:rPr lang="ru-RU" sz="1400" dirty="0">
                          <a:effectLst/>
                        </a:rPr>
                        <a:t> ООШ»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4" marR="471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extLst>
                  <a:ext uri="{0D108BD9-81ED-4DB2-BD59-A6C34878D82A}">
                    <a16:rowId xmlns:a16="http://schemas.microsoft.com/office/drawing/2014/main" xmlns="" val="1510098191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Карагайский МО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4" marR="471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МБОУ "</a:t>
                      </a:r>
                      <a:r>
                        <a:rPr lang="ru-RU" sz="1400" dirty="0" err="1">
                          <a:effectLst/>
                        </a:rPr>
                        <a:t>Обвинская</a:t>
                      </a:r>
                      <a:r>
                        <a:rPr lang="ru-RU" sz="1400" dirty="0">
                          <a:effectLst/>
                        </a:rPr>
                        <a:t> СОШ", СП, д. </a:t>
                      </a:r>
                      <a:r>
                        <a:rPr lang="ru-RU" sz="1400" dirty="0" err="1">
                          <a:effectLst/>
                        </a:rPr>
                        <a:t>Антонята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4" marR="471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extLst>
                  <a:ext uri="{0D108BD9-81ED-4DB2-BD59-A6C34878D82A}">
                    <a16:rowId xmlns:a16="http://schemas.microsoft.com/office/drawing/2014/main" xmlns="" val="347599386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4" marR="471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МБОУ "</a:t>
                      </a:r>
                      <a:r>
                        <a:rPr lang="ru-RU" sz="1400" dirty="0" err="1">
                          <a:effectLst/>
                        </a:rPr>
                        <a:t>Яринская</a:t>
                      </a:r>
                      <a:r>
                        <a:rPr lang="ru-RU" sz="1400" dirty="0">
                          <a:effectLst/>
                        </a:rPr>
                        <a:t> средняя ОШ"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4" marR="471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extLst>
                  <a:ext uri="{0D108BD9-81ED-4DB2-BD59-A6C34878D82A}">
                    <a16:rowId xmlns:a16="http://schemas.microsoft.com/office/drawing/2014/main" xmlns="" val="32048224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4" marR="471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МБОУ"ЯСОШ", структурное подразделение "CООШ"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4" marR="471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extLst>
                  <a:ext uri="{0D108BD9-81ED-4DB2-BD59-A6C34878D82A}">
                    <a16:rowId xmlns:a16="http://schemas.microsoft.com/office/drawing/2014/main" xmlns="" val="14781412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Кишертский МО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4" marR="471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</a:rPr>
                        <a:t>Спасбардинская</a:t>
                      </a:r>
                      <a:r>
                        <a:rPr lang="ru-RU" sz="1400" dirty="0">
                          <a:effectLst/>
                        </a:rPr>
                        <a:t> НШ-ДС-филиал МБОУ "Кишертская СОШ </a:t>
                      </a:r>
                      <a:r>
                        <a:rPr lang="ru-RU" sz="1100" dirty="0">
                          <a:effectLst/>
                        </a:rPr>
                        <a:t>им. </a:t>
                      </a:r>
                      <a:r>
                        <a:rPr lang="ru-RU" sz="1100" dirty="0" err="1">
                          <a:effectLst/>
                        </a:rPr>
                        <a:t>Л.П.Дробышевского</a:t>
                      </a:r>
                      <a:r>
                        <a:rPr lang="ru-RU" sz="1100" dirty="0">
                          <a:effectLst/>
                        </a:rPr>
                        <a:t>"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4" marR="471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extLst>
                  <a:ext uri="{0D108BD9-81ED-4DB2-BD59-A6C34878D82A}">
                    <a16:rowId xmlns:a16="http://schemas.microsoft.com/office/drawing/2014/main" xmlns="" val="3433039376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Косинский МО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4" marR="471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филиал МБОУ "</a:t>
                      </a:r>
                      <a:r>
                        <a:rPr lang="ru-RU" sz="1400" dirty="0" err="1">
                          <a:effectLst/>
                        </a:rPr>
                        <a:t>Чазевская</a:t>
                      </a:r>
                      <a:r>
                        <a:rPr lang="ru-RU" sz="1400" dirty="0">
                          <a:effectLst/>
                        </a:rPr>
                        <a:t> ООШ" </a:t>
                      </a:r>
                      <a:r>
                        <a:rPr lang="ru-RU" sz="1400" dirty="0" err="1">
                          <a:effectLst/>
                        </a:rPr>
                        <a:t>Бачмановская</a:t>
                      </a:r>
                      <a:r>
                        <a:rPr lang="ru-RU" sz="1400" dirty="0">
                          <a:effectLst/>
                        </a:rPr>
                        <a:t> ООШ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4" marR="471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extLst>
                  <a:ext uri="{0D108BD9-81ED-4DB2-BD59-A6C34878D82A}">
                    <a16:rowId xmlns:a16="http://schemas.microsoft.com/office/drawing/2014/main" xmlns="" val="7402828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4" marR="471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МБОУ «</a:t>
                      </a:r>
                      <a:r>
                        <a:rPr lang="ru-RU" sz="1400" dirty="0" err="1">
                          <a:effectLst/>
                        </a:rPr>
                        <a:t>Пуксибская</a:t>
                      </a:r>
                      <a:r>
                        <a:rPr lang="ru-RU" sz="1400" dirty="0">
                          <a:effectLst/>
                        </a:rPr>
                        <a:t> СКОШИ»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4" marR="471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extLst>
                  <a:ext uri="{0D108BD9-81ED-4DB2-BD59-A6C34878D82A}">
                    <a16:rowId xmlns:a16="http://schemas.microsoft.com/office/drawing/2014/main" xmlns="" val="81980001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4" marR="471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филиал МБОУ "Косинская СОШ" Пуксибская ООШ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4" marR="471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extLst>
                  <a:ext uri="{0D108BD9-81ED-4DB2-BD59-A6C34878D82A}">
                    <a16:rowId xmlns:a16="http://schemas.microsoft.com/office/drawing/2014/main" xmlns="" val="3217164744"/>
                  </a:ext>
                </a:extLst>
              </a:tr>
              <a:tr h="216000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Красновишерский ГО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4" marR="471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МБОУ "</a:t>
                      </a:r>
                      <a:r>
                        <a:rPr lang="ru-RU" sz="1400" dirty="0" err="1">
                          <a:effectLst/>
                        </a:rPr>
                        <a:t>Велсовская</a:t>
                      </a:r>
                      <a:r>
                        <a:rPr lang="ru-RU" sz="1400" dirty="0">
                          <a:effectLst/>
                        </a:rPr>
                        <a:t> ООШ"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4" marR="471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extLst>
                  <a:ext uri="{0D108BD9-81ED-4DB2-BD59-A6C34878D82A}">
                    <a16:rowId xmlns:a16="http://schemas.microsoft.com/office/drawing/2014/main" xmlns="" val="1102369799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4" marR="471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</a:rPr>
                        <a:t>Вишерогорская</a:t>
                      </a:r>
                      <a:r>
                        <a:rPr lang="ru-RU" sz="1400" dirty="0">
                          <a:effectLst/>
                        </a:rPr>
                        <a:t> ООШ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4" marR="471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extLst>
                  <a:ext uri="{0D108BD9-81ED-4DB2-BD59-A6C34878D82A}">
                    <a16:rowId xmlns:a16="http://schemas.microsoft.com/office/drawing/2014/main" xmlns="" val="374249197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4" marR="471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</a:rPr>
                        <a:t>Березовостарицкая</a:t>
                      </a:r>
                      <a:r>
                        <a:rPr lang="ru-RU" sz="1400" dirty="0">
                          <a:effectLst/>
                        </a:rPr>
                        <a:t> ООШ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4" marR="471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extLst>
                  <a:ext uri="{0D108BD9-81ED-4DB2-BD59-A6C34878D82A}">
                    <a16:rowId xmlns:a16="http://schemas.microsoft.com/office/drawing/2014/main" xmlns="" val="2599269173"/>
                  </a:ext>
                </a:extLst>
              </a:tr>
              <a:tr h="0">
                <a:tc row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Нытвенский ГО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4" marR="471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СП ООШ № 89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4" marR="471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extLst>
                  <a:ext uri="{0D108BD9-81ED-4DB2-BD59-A6C34878D82A}">
                    <a16:rowId xmlns:a16="http://schemas.microsoft.com/office/drawing/2014/main" xmlns="" val="423268748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4" marR="471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СП начальная школа- детский сад с. Воробьи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4" marR="471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extLst>
                  <a:ext uri="{0D108BD9-81ED-4DB2-BD59-A6C34878D82A}">
                    <a16:rowId xmlns:a16="http://schemas.microsoft.com/office/drawing/2014/main" xmlns="" val="149061585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4" marR="471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СП </a:t>
                      </a:r>
                      <a:r>
                        <a:rPr lang="ru-RU" sz="1400" dirty="0" err="1">
                          <a:effectLst/>
                        </a:rPr>
                        <a:t>Постаноговская</a:t>
                      </a:r>
                      <a:r>
                        <a:rPr lang="ru-RU" sz="1400" dirty="0">
                          <a:effectLst/>
                        </a:rPr>
                        <a:t> ООШ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4" marR="471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extLst>
                  <a:ext uri="{0D108BD9-81ED-4DB2-BD59-A6C34878D82A}">
                    <a16:rowId xmlns:a16="http://schemas.microsoft.com/office/drawing/2014/main" xmlns="" val="56177927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4" marR="471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СП </a:t>
                      </a:r>
                      <a:r>
                        <a:rPr lang="ru-RU" sz="1400" dirty="0" err="1">
                          <a:effectLst/>
                        </a:rPr>
                        <a:t>Сергинская</a:t>
                      </a:r>
                      <a:r>
                        <a:rPr lang="ru-RU" sz="1400" dirty="0">
                          <a:effectLst/>
                        </a:rPr>
                        <a:t> ООШ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4" marR="471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extLst>
                  <a:ext uri="{0D108BD9-81ED-4DB2-BD59-A6C34878D82A}">
                    <a16:rowId xmlns:a16="http://schemas.microsoft.com/office/drawing/2014/main" xmlns="" val="387083837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4" marR="471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СП Чекменёвская ООШ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4" marR="471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extLst>
                  <a:ext uri="{0D108BD9-81ED-4DB2-BD59-A6C34878D82A}">
                    <a16:rowId xmlns:a16="http://schemas.microsoft.com/office/drawing/2014/main" xmlns="" val="240070254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4" marR="471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МБОУ СОШ Шерьинская-Базовая школа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4" marR="471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extLst>
                  <a:ext uri="{0D108BD9-81ED-4DB2-BD59-A6C34878D82A}">
                    <a16:rowId xmlns:a16="http://schemas.microsoft.com/office/drawing/2014/main" xmlns="" val="21630081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Частинский МО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4" marR="471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СП "</a:t>
                      </a:r>
                      <a:r>
                        <a:rPr lang="ru-RU" sz="1400" dirty="0" err="1">
                          <a:effectLst/>
                        </a:rPr>
                        <a:t>Змеевская</a:t>
                      </a:r>
                      <a:r>
                        <a:rPr lang="ru-RU" sz="1400" dirty="0">
                          <a:effectLst/>
                        </a:rPr>
                        <a:t> НОШ"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4" marR="471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extLst>
                  <a:ext uri="{0D108BD9-81ED-4DB2-BD59-A6C34878D82A}">
                    <a16:rowId xmlns:a16="http://schemas.microsoft.com/office/drawing/2014/main" xmlns="" val="23289613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Чернушинский ГО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4" marR="471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СП МБОУ "</a:t>
                      </a:r>
                      <a:r>
                        <a:rPr lang="ru-RU" sz="1400" dirty="0" err="1">
                          <a:effectLst/>
                        </a:rPr>
                        <a:t>Деменевская</a:t>
                      </a:r>
                      <a:r>
                        <a:rPr lang="ru-RU" sz="1400" dirty="0">
                          <a:effectLst/>
                        </a:rPr>
                        <a:t> СОШ"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4" marR="471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extLst>
                  <a:ext uri="{0D108BD9-81ED-4DB2-BD59-A6C34878D82A}">
                    <a16:rowId xmlns:a16="http://schemas.microsoft.com/office/drawing/2014/main" xmlns="" val="3567824832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Чусовской ГО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4" marR="471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СП МБОУ "</a:t>
                      </a:r>
                      <a:r>
                        <a:rPr lang="ru-RU" sz="1400" dirty="0" err="1">
                          <a:effectLst/>
                        </a:rPr>
                        <a:t>Верхнекалинская</a:t>
                      </a:r>
                      <a:r>
                        <a:rPr lang="ru-RU" sz="1400" dirty="0">
                          <a:effectLst/>
                        </a:rPr>
                        <a:t> СОШ" (д. </a:t>
                      </a:r>
                      <a:r>
                        <a:rPr lang="ru-RU" sz="1400" dirty="0" err="1">
                          <a:effectLst/>
                        </a:rPr>
                        <a:t>Никифорово</a:t>
                      </a:r>
                      <a:r>
                        <a:rPr lang="ru-RU" sz="140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4" marR="471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extLst>
                  <a:ext uri="{0D108BD9-81ED-4DB2-BD59-A6C34878D82A}">
                    <a16:rowId xmlns:a16="http://schemas.microsoft.com/office/drawing/2014/main" xmlns="" val="379246248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4" marR="471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СП МБОУ "</a:t>
                      </a:r>
                      <a:r>
                        <a:rPr lang="ru-RU" sz="1400" dirty="0" err="1">
                          <a:effectLst/>
                        </a:rPr>
                        <a:t>Верхнекалинская</a:t>
                      </a:r>
                      <a:r>
                        <a:rPr lang="ru-RU" sz="1400" dirty="0">
                          <a:effectLst/>
                        </a:rPr>
                        <a:t> СОШ" (п. Мыс)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4" marR="471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extLst>
                  <a:ext uri="{0D108BD9-81ED-4DB2-BD59-A6C34878D82A}">
                    <a16:rowId xmlns:a16="http://schemas.microsoft.com/office/drawing/2014/main" xmlns="" val="22549465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4" marR="471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СП МБОУ "Сельская СОШ" (п/ст. </a:t>
                      </a:r>
                      <a:r>
                        <a:rPr lang="ru-RU" sz="1400" dirty="0" err="1">
                          <a:effectLst/>
                        </a:rPr>
                        <a:t>Кутамыш</a:t>
                      </a:r>
                      <a:r>
                        <a:rPr lang="ru-RU" sz="1400" dirty="0">
                          <a:effectLst/>
                        </a:rPr>
                        <a:t>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4" marR="471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extLst>
                  <a:ext uri="{0D108BD9-81ED-4DB2-BD59-A6C34878D82A}">
                    <a16:rowId xmlns:a16="http://schemas.microsoft.com/office/drawing/2014/main" xmlns="" val="2692097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Юрлинский МО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4" marR="471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Филиал "Дубровская основная школа"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4" marR="471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extLst>
                  <a:ext uri="{0D108BD9-81ED-4DB2-BD59-A6C34878D82A}">
                    <a16:rowId xmlns:a16="http://schemas.microsoft.com/office/drawing/2014/main" xmlns="" val="10394113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Юсьвинский МО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4" marR="471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Филиал МБОУ "Юсьвинская СОШ" "</a:t>
                      </a:r>
                      <a:r>
                        <a:rPr lang="ru-RU" sz="1400" dirty="0" err="1">
                          <a:effectLst/>
                        </a:rPr>
                        <a:t>Антипинская</a:t>
                      </a:r>
                      <a:r>
                        <a:rPr lang="ru-RU" sz="1400" dirty="0">
                          <a:effectLst/>
                        </a:rPr>
                        <a:t> НШ-ДС"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04" marR="471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47104" marR="47104" marT="0" marB="0" anchor="ctr"/>
                </a:tc>
                <a:extLst>
                  <a:ext uri="{0D108BD9-81ED-4DB2-BD59-A6C34878D82A}">
                    <a16:rowId xmlns:a16="http://schemas.microsoft.com/office/drawing/2014/main" xmlns="" val="884878013"/>
                  </a:ext>
                </a:extLst>
              </a:tr>
            </a:tbl>
          </a:graphicData>
        </a:graphic>
      </p:graphicFrame>
      <p:sp>
        <p:nvSpPr>
          <p:cNvPr id="5" name="Номер слайда 2">
            <a:extLst>
              <a:ext uri="{FF2B5EF4-FFF2-40B4-BE49-F238E27FC236}">
                <a16:creationId xmlns:a16="http://schemas.microsoft.com/office/drawing/2014/main" xmlns="" id="{BA4BF590-F561-42D9-9C3F-AF1D0D80B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798" y="6469811"/>
            <a:ext cx="2743200" cy="365125"/>
          </a:xfrm>
        </p:spPr>
        <p:txBody>
          <a:bodyPr/>
          <a:lstStyle/>
          <a:p>
            <a:fld id="{CACDCA28-0FA8-4F71-9980-C1A80ACCD755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90112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1CC6C59-5081-4533-A59C-31EED17A8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945"/>
            <a:ext cx="12192000" cy="559586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</a:rPr>
              <a:t>Нытвенский ГО </a:t>
            </a:r>
            <a:r>
              <a:rPr lang="ru-RU" sz="2400" dirty="0"/>
              <a:t>– 19 школ. Всего зарегистрировано пользователей – 11 179.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="" xmlns:a16="http://schemas.microsoft.com/office/drawing/2014/main" id="{BBDBC2F2-7733-43C2-B25C-13620E10D4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64716199"/>
              </p:ext>
            </p:extLst>
          </p:nvPr>
        </p:nvGraphicFramePr>
        <p:xfrm>
          <a:off x="50690" y="507952"/>
          <a:ext cx="12023324" cy="1883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5831">
                  <a:extLst>
                    <a:ext uri="{9D8B030D-6E8A-4147-A177-3AD203B41FA5}">
                      <a16:colId xmlns="" xmlns:a16="http://schemas.microsoft.com/office/drawing/2014/main" val="3155503648"/>
                    </a:ext>
                  </a:extLst>
                </a:gridCol>
                <a:gridCol w="3005831">
                  <a:extLst>
                    <a:ext uri="{9D8B030D-6E8A-4147-A177-3AD203B41FA5}">
                      <a16:colId xmlns="" xmlns:a16="http://schemas.microsoft.com/office/drawing/2014/main" val="450262069"/>
                    </a:ext>
                  </a:extLst>
                </a:gridCol>
                <a:gridCol w="3005831">
                  <a:extLst>
                    <a:ext uri="{9D8B030D-6E8A-4147-A177-3AD203B41FA5}">
                      <a16:colId xmlns="" xmlns:a16="http://schemas.microsoft.com/office/drawing/2014/main" val="3486911669"/>
                    </a:ext>
                  </a:extLst>
                </a:gridCol>
                <a:gridCol w="3005831">
                  <a:extLst>
                    <a:ext uri="{9D8B030D-6E8A-4147-A177-3AD203B41FA5}">
                      <a16:colId xmlns="" xmlns:a16="http://schemas.microsoft.com/office/drawing/2014/main" val="181775654"/>
                    </a:ext>
                  </a:extLst>
                </a:gridCol>
              </a:tblGrid>
              <a:tr h="641253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181" marR="91181" marT="45591" marB="45591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Всего</a:t>
                      </a:r>
                    </a:p>
                  </a:txBody>
                  <a:tcPr marL="91181" marR="91181" marT="45591" marB="45591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Еженедельно активных (01.12.2020 – 31.12.2020)</a:t>
                      </a:r>
                    </a:p>
                  </a:txBody>
                  <a:tcPr marL="91181" marR="91181" marT="45591" marB="45591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% Еженедельно активных пользователей</a:t>
                      </a:r>
                    </a:p>
                  </a:txBody>
                  <a:tcPr marL="91181" marR="91181" marT="45591" marB="45591"/>
                </a:tc>
                <a:extLst>
                  <a:ext uri="{0D108BD9-81ED-4DB2-BD59-A6C34878D82A}">
                    <a16:rowId xmlns="" xmlns:a16="http://schemas.microsoft.com/office/drawing/2014/main" val="2765979317"/>
                  </a:ext>
                </a:extLst>
              </a:tr>
              <a:tr h="369788">
                <a:tc>
                  <a:txBody>
                    <a:bodyPr/>
                    <a:lstStyle/>
                    <a:p>
                      <a:r>
                        <a:rPr lang="ru-RU" sz="1800" dirty="0"/>
                        <a:t>Учащиеся</a:t>
                      </a:r>
                    </a:p>
                  </a:txBody>
                  <a:tcPr marL="91181" marR="91181" marT="45591" marB="45591"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5 085</a:t>
                      </a:r>
                      <a:endParaRPr lang="ru-RU" sz="1800" dirty="0"/>
                    </a:p>
                  </a:txBody>
                  <a:tcPr marL="91181" marR="91181" marT="45591" marB="45591"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1 025</a:t>
                      </a:r>
                      <a:endParaRPr lang="ru-RU" sz="1800" dirty="0"/>
                    </a:p>
                  </a:txBody>
                  <a:tcPr marL="91181" marR="91181" marT="45591" marB="45591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20%</a:t>
                      </a:r>
                    </a:p>
                  </a:txBody>
                  <a:tcPr marL="91181" marR="91181" marT="45591" marB="45591"/>
                </a:tc>
                <a:extLst>
                  <a:ext uri="{0D108BD9-81ED-4DB2-BD59-A6C34878D82A}">
                    <a16:rowId xmlns="" xmlns:a16="http://schemas.microsoft.com/office/drawing/2014/main" val="2059356946"/>
                  </a:ext>
                </a:extLst>
              </a:tr>
              <a:tr h="369788">
                <a:tc>
                  <a:txBody>
                    <a:bodyPr/>
                    <a:lstStyle/>
                    <a:p>
                      <a:r>
                        <a:rPr lang="ru-RU" sz="1800" dirty="0"/>
                        <a:t>Родители</a:t>
                      </a:r>
                    </a:p>
                  </a:txBody>
                  <a:tcPr marL="91181" marR="91181" marT="45591" marB="45591"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5 601</a:t>
                      </a:r>
                      <a:endParaRPr lang="ru-RU" sz="1800" dirty="0"/>
                    </a:p>
                  </a:txBody>
                  <a:tcPr marL="91181" marR="91181" marT="45591" marB="45591"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845</a:t>
                      </a:r>
                      <a:endParaRPr lang="ru-RU" sz="1800" dirty="0"/>
                    </a:p>
                  </a:txBody>
                  <a:tcPr marL="91181" marR="91181" marT="45591" marB="45591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15%</a:t>
                      </a:r>
                    </a:p>
                  </a:txBody>
                  <a:tcPr marL="91181" marR="91181" marT="45591" marB="45591"/>
                </a:tc>
                <a:extLst>
                  <a:ext uri="{0D108BD9-81ED-4DB2-BD59-A6C34878D82A}">
                    <a16:rowId xmlns="" xmlns:a16="http://schemas.microsoft.com/office/drawing/2014/main" val="1292653493"/>
                  </a:ext>
                </a:extLst>
              </a:tr>
              <a:tr h="369788">
                <a:tc>
                  <a:txBody>
                    <a:bodyPr/>
                    <a:lstStyle/>
                    <a:p>
                      <a:r>
                        <a:rPr lang="ru-RU" sz="1800" dirty="0"/>
                        <a:t>Учителя</a:t>
                      </a:r>
                    </a:p>
                  </a:txBody>
                  <a:tcPr marL="91181" marR="91181" marT="45591" marB="45591"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538</a:t>
                      </a:r>
                      <a:endParaRPr lang="ru-RU" sz="1800" b="0" dirty="0"/>
                    </a:p>
                  </a:txBody>
                  <a:tcPr marL="91181" marR="91181" marT="45591" marB="45591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421</a:t>
                      </a:r>
                      <a:endParaRPr lang="ru-RU" b="0" dirty="0">
                        <a:effectLst/>
                        <a:latin typeface="Roboto"/>
                      </a:endParaRPr>
                    </a:p>
                  </a:txBody>
                  <a:tcPr marL="95250" marR="95250" marT="114300" marB="114300" anchor="ctr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78%</a:t>
                      </a:r>
                    </a:p>
                  </a:txBody>
                  <a:tcPr marL="91181" marR="91181" marT="45591" marB="45591"/>
                </a:tc>
                <a:extLst>
                  <a:ext uri="{0D108BD9-81ED-4DB2-BD59-A6C34878D82A}">
                    <a16:rowId xmlns="" xmlns:a16="http://schemas.microsoft.com/office/drawing/2014/main" val="1139775335"/>
                  </a:ext>
                </a:extLst>
              </a:tr>
            </a:tbl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="" xmlns:a16="http://schemas.microsoft.com/office/drawing/2014/main" id="{3E1907DE-D8BB-4B1F-8EC5-7AFFBD62C5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80231547"/>
              </p:ext>
            </p:extLst>
          </p:nvPr>
        </p:nvGraphicFramePr>
        <p:xfrm>
          <a:off x="50690" y="2401782"/>
          <a:ext cx="5976484" cy="4225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="" xmlns:a16="http://schemas.microsoft.com/office/drawing/2014/main" id="{A518C71B-8ED0-43DE-BA6A-AC6BBD5E19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45282141"/>
              </p:ext>
            </p:extLst>
          </p:nvPr>
        </p:nvGraphicFramePr>
        <p:xfrm>
          <a:off x="6164828" y="2477938"/>
          <a:ext cx="5909186" cy="4060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231017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0856" y="0"/>
            <a:ext cx="10515600" cy="6363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Мониторинг по школам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декабрь+январь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одержимое 3"/>
          <p:cNvGraphicFramePr>
            <a:graphicFrameLocks/>
          </p:cNvGraphicFramePr>
          <p:nvPr/>
        </p:nvGraphicFramePr>
        <p:xfrm>
          <a:off x="609600" y="575384"/>
          <a:ext cx="10929259" cy="6278407"/>
        </p:xfrm>
        <a:graphic>
          <a:graphicData uri="http://schemas.openxmlformats.org/drawingml/2006/table">
            <a:tbl>
              <a:tblPr/>
              <a:tblGrid>
                <a:gridCol w="369746"/>
                <a:gridCol w="4763200"/>
                <a:gridCol w="1291043"/>
                <a:gridCol w="1802108"/>
                <a:gridCol w="2703162"/>
              </a:tblGrid>
              <a:tr h="45639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215867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200" b="1" i="0" u="none" strike="noStrike" dirty="0" err="1">
                          <a:solidFill>
                            <a:srgbClr val="215867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200" b="1" i="0" u="none" strike="noStrike" dirty="0">
                          <a:solidFill>
                            <a:srgbClr val="215867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200" b="1" i="0" u="none" strike="noStrike" dirty="0" err="1">
                          <a:solidFill>
                            <a:srgbClr val="215867"/>
                          </a:solidFill>
                          <a:latin typeface="Times New Roman"/>
                        </a:rPr>
                        <a:t>п</a:t>
                      </a:r>
                      <a:endParaRPr lang="ru-RU" sz="1200" b="1" i="0" u="none" strike="noStrike" dirty="0">
                        <a:solidFill>
                          <a:srgbClr val="215867"/>
                        </a:solidFill>
                        <a:latin typeface="Times New Roman"/>
                      </a:endParaRP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Calibri"/>
                        </a:rPr>
                        <a:t>Наименование ОО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Calibri"/>
                        </a:rPr>
                        <a:t>Количество электронных дневников</a:t>
                      </a:r>
                      <a:br>
                        <a:rPr lang="ru-RU" sz="1200" b="0" i="0" u="none" strike="noStrike" dirty="0">
                          <a:latin typeface="Calibri"/>
                        </a:rPr>
                      </a:br>
                      <a:r>
                        <a:rPr lang="ru-RU" sz="1200" b="0" i="0" u="none" strike="noStrike" dirty="0">
                          <a:latin typeface="Calibri"/>
                        </a:rPr>
                        <a:t>(ед.)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Calibri"/>
                        </a:rPr>
                        <a:t>Количество услуг по ведению электронных дневников и журналов, предоставленных качественно</a:t>
                      </a:r>
                      <a:br>
                        <a:rPr lang="ru-RU" sz="1200" b="0" i="0" u="none" strike="noStrike" dirty="0">
                          <a:latin typeface="Calibri"/>
                        </a:rPr>
                      </a:br>
                      <a:r>
                        <a:rPr lang="ru-RU" sz="1200" b="0" i="0" u="none" strike="noStrike" dirty="0">
                          <a:latin typeface="Calibri"/>
                        </a:rPr>
                        <a:t>(ед.)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latin typeface="Calibri"/>
                        </a:rPr>
                        <a:t>Доля услуг по ведению электронных дневников и журналов, предоставленных качественно</a:t>
                      </a:r>
                      <a:br>
                        <a:rPr lang="ru-RU" sz="1200" b="0" i="0" u="none" strike="noStrike" dirty="0">
                          <a:latin typeface="Calibri"/>
                        </a:rPr>
                      </a:br>
                      <a:r>
                        <a:rPr lang="ru-RU" sz="1200" b="0" i="0" u="none" strike="noStrike" dirty="0">
                          <a:latin typeface="Calibri"/>
                        </a:rPr>
                        <a:t>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581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СП ООШ № 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40,00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581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МБОУ Григорьевская СОШ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215,00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581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СП Запольская ООШ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22,00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Calibri"/>
                        </a:rPr>
                        <a:t>16,00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Calibri"/>
                        </a:rPr>
                        <a:t>72,73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1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МБОУ Мокинская ООШ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89,00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Calibri"/>
                        </a:rPr>
                        <a:t>15,00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Calibri"/>
                        </a:rPr>
                        <a:t>16,85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81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МБОУ НККК им. Атамана Ермака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392,00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Calibri"/>
                        </a:rPr>
                        <a:t>145,00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Calibri"/>
                        </a:rPr>
                        <a:t>36,99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1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МАОУ Гимназия г. Нытвы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521,00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Calibri"/>
                        </a:rPr>
                        <a:t>515,00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Calibri"/>
                        </a:rPr>
                        <a:t>98,85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1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МБОУ ООШ №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376,00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Calibri"/>
                        </a:rPr>
                        <a:t>276,00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Calibri"/>
                        </a:rPr>
                        <a:t>73,40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08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МБОУ ООШ №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730,00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Calibri"/>
                        </a:rPr>
                        <a:t>1,00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Calibri"/>
                        </a:rPr>
                        <a:t>0,14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581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МБОУ С(К)ОШ г. Нытва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274,00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Calibri"/>
                        </a:rPr>
                        <a:t>203,00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Calibri"/>
                        </a:rPr>
                        <a:t>78,68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81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МБОУ СОШ №3 г. Нытва имени Ю. П. Чегодаева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986,00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Calibri"/>
                        </a:rPr>
                        <a:t>66,00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Calibri"/>
                        </a:rPr>
                        <a:t>6,69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81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Батуровский филиал МБОУ Чайковская СОШ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25,00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Calibri"/>
                        </a:rPr>
                        <a:t>5,00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Calibri"/>
                        </a:rPr>
                        <a:t>25,00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1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СП начальная школа- детский сад с. Воробьи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581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СП Нытвенская школа-интернат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49,00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581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СП Постаноговская ООШ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581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СП Сергинская ООШ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581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СП Чекменёвская ООШ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581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МБОУ СО школа п. Уральский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918,00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581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МБОУ Чайковская СОШ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387,00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Calibri"/>
                        </a:rPr>
                        <a:t>60,00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Calibri"/>
                        </a:rPr>
                        <a:t>15,50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1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МБОУ СОШ Шерьинская-Базовая школа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Calibri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581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5024,00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latin typeface="Calibri"/>
                        </a:rPr>
                        <a:t>1302,00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latin typeface="Calibri"/>
                        </a:rPr>
                        <a:t>22,36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C8E7E89-5CFF-44F3-8B62-C213A1B0C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723" y="256381"/>
            <a:ext cx="5788852" cy="51999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Проблемы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3B7FB09-3C0A-4488-B23B-A9E3693D2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8722" y="897147"/>
            <a:ext cx="5785677" cy="5704472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algn="just"/>
            <a:endParaRPr lang="ru-RU" sz="2200" dirty="0"/>
          </a:p>
          <a:p>
            <a:pPr algn="just"/>
            <a:r>
              <a:rPr lang="ru-RU" sz="2200" dirty="0"/>
              <a:t>Реорганизованные СП, филиалы и т.п. числятся в ИС «Контингент» (в ЭПОС).</a:t>
            </a:r>
          </a:p>
          <a:p>
            <a:pPr marL="0" indent="0" algn="just">
              <a:buNone/>
            </a:pPr>
            <a:endParaRPr lang="ru-RU" sz="2200" dirty="0"/>
          </a:p>
          <a:p>
            <a:pPr algn="just"/>
            <a:r>
              <a:rPr lang="ru-RU" sz="2200" dirty="0"/>
              <a:t>Не назначен администратор ЭПОС, нет данной роли в Системе.</a:t>
            </a:r>
          </a:p>
          <a:p>
            <a:pPr algn="just"/>
            <a:endParaRPr lang="ru-RU" sz="2200" dirty="0"/>
          </a:p>
          <a:p>
            <a:pPr marL="0" indent="0" algn="just">
              <a:buNone/>
            </a:pPr>
            <a:endParaRPr lang="ru-RU" sz="2200" dirty="0"/>
          </a:p>
          <a:p>
            <a:pPr algn="just"/>
            <a:r>
              <a:rPr lang="ru-RU" sz="2200" dirty="0"/>
              <a:t>Плохое знание Системы. Освоение методом «</a:t>
            </a:r>
            <a:r>
              <a:rPr lang="ru-RU" sz="2200" dirty="0" err="1"/>
              <a:t>тыка</a:t>
            </a:r>
            <a:r>
              <a:rPr lang="ru-RU" sz="2200" dirty="0"/>
              <a:t>».</a:t>
            </a:r>
          </a:p>
          <a:p>
            <a:pPr marL="0" indent="0" algn="just">
              <a:buNone/>
            </a:pPr>
            <a:endParaRPr lang="ru-RU" sz="2200" dirty="0"/>
          </a:p>
          <a:p>
            <a:pPr algn="just"/>
            <a:r>
              <a:rPr lang="ru-RU" sz="2200" dirty="0"/>
              <a:t>Недостаточное использование модуля «Аналитика и отчётность» для анализа ситуации.</a:t>
            </a:r>
          </a:p>
          <a:p>
            <a:pPr algn="just"/>
            <a:r>
              <a:rPr lang="ru-RU" sz="2200" dirty="0">
                <a:highlight>
                  <a:srgbClr val="FFFF00"/>
                </a:highlight>
              </a:rPr>
              <a:t>Отсутствие интернета, низкая скорость.</a:t>
            </a:r>
          </a:p>
          <a:p>
            <a:pPr algn="just"/>
            <a:r>
              <a:rPr lang="ru-RU" sz="2200" dirty="0">
                <a:highlight>
                  <a:srgbClr val="FFFF00"/>
                </a:highlight>
              </a:rPr>
              <a:t>Нехватка оборудования.</a:t>
            </a:r>
          </a:p>
          <a:p>
            <a:pPr algn="just"/>
            <a:endParaRPr lang="ru-RU" sz="2200" dirty="0"/>
          </a:p>
          <a:p>
            <a:pPr algn="just"/>
            <a:endParaRPr lang="ru-RU" sz="2200" dirty="0"/>
          </a:p>
          <a:p>
            <a:pPr algn="just"/>
            <a:endParaRPr lang="ru-RU" sz="1600" dirty="0"/>
          </a:p>
          <a:p>
            <a:pPr algn="just"/>
            <a:endParaRPr lang="ru-RU" dirty="0"/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64E24996-CB41-4C75-AF1B-A18BCA1052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5999" y="256381"/>
            <a:ext cx="5788851" cy="51999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Решения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748AA156-01C6-47AC-AEC5-DCDA1A003D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5999" y="897147"/>
            <a:ext cx="5785676" cy="570447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ru-RU" sz="2200" dirty="0"/>
              <a:t>Удалить из ИС «Контингент» реорганизованные СП, филиалы и т.п. </a:t>
            </a:r>
            <a:r>
              <a:rPr lang="ru-RU" sz="1800" dirty="0"/>
              <a:t>(администратор ИС «Контингент» от МОУО). </a:t>
            </a:r>
            <a:r>
              <a:rPr lang="ru-RU" sz="2200" dirty="0"/>
              <a:t>Провести выверку списка школ (зданий).</a:t>
            </a:r>
            <a:endParaRPr lang="ru-RU" sz="1400" dirty="0"/>
          </a:p>
          <a:p>
            <a:pPr algn="just">
              <a:lnSpc>
                <a:spcPct val="110000"/>
              </a:lnSpc>
            </a:pPr>
            <a:r>
              <a:rPr lang="ru-RU" sz="2200" dirty="0"/>
              <a:t>Назначить администратора(</a:t>
            </a:r>
            <a:r>
              <a:rPr lang="ru-RU" sz="2200" dirty="0" err="1"/>
              <a:t>ов</a:t>
            </a:r>
            <a:r>
              <a:rPr lang="ru-RU" sz="2200" dirty="0"/>
              <a:t>). Написать заявку в техподдержку на получение роли «администратора» </a:t>
            </a:r>
            <a:r>
              <a:rPr lang="ru-RU" sz="1800" dirty="0"/>
              <a:t>(администраторы ЭПОС в ОО).</a:t>
            </a:r>
          </a:p>
          <a:p>
            <a:pPr algn="just">
              <a:lnSpc>
                <a:spcPct val="110000"/>
              </a:lnSpc>
            </a:pPr>
            <a:r>
              <a:rPr lang="ru-RU" sz="2200" dirty="0"/>
              <a:t>Провести мониторинг активности прохождения курсов дистанционного обучения для администраторов и учителей, обучения учителей на базу ЦОПП.</a:t>
            </a:r>
          </a:p>
          <a:p>
            <a:pPr algn="just">
              <a:lnSpc>
                <a:spcPct val="110000"/>
              </a:lnSpc>
            </a:pPr>
            <a:r>
              <a:rPr lang="ru-RU" sz="2200" dirty="0"/>
              <a:t>Изучить список отчётов. Оповестить ОО о периоде и дате выгрузки. Закрепить в НПА отчётные периоды. </a:t>
            </a:r>
          </a:p>
          <a:p>
            <a:pPr marL="0" indent="0" algn="just">
              <a:buNone/>
            </a:pPr>
            <a:endParaRPr lang="ru-RU" sz="1600" dirty="0"/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xmlns="" id="{2A2A8777-C2BE-4C63-9172-942792EA4B73}"/>
              </a:ext>
            </a:extLst>
          </p:cNvPr>
          <p:cNvCxnSpPr/>
          <p:nvPr/>
        </p:nvCxnSpPr>
        <p:spPr>
          <a:xfrm>
            <a:off x="5742316" y="1630392"/>
            <a:ext cx="577970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xmlns="" id="{69B82B6F-7052-4AD8-B108-031BD3451489}"/>
              </a:ext>
            </a:extLst>
          </p:cNvPr>
          <p:cNvCxnSpPr/>
          <p:nvPr/>
        </p:nvCxnSpPr>
        <p:spPr>
          <a:xfrm>
            <a:off x="5768195" y="2734574"/>
            <a:ext cx="577970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xmlns="" id="{09A33855-BB17-477B-9B90-36C51E085CFF}"/>
              </a:ext>
            </a:extLst>
          </p:cNvPr>
          <p:cNvCxnSpPr/>
          <p:nvPr/>
        </p:nvCxnSpPr>
        <p:spPr>
          <a:xfrm>
            <a:off x="5807014" y="4235571"/>
            <a:ext cx="577970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xmlns="" id="{FA01320B-3C57-4C92-873D-DEF8907682AD}"/>
              </a:ext>
            </a:extLst>
          </p:cNvPr>
          <p:cNvCxnSpPr/>
          <p:nvPr/>
        </p:nvCxnSpPr>
        <p:spPr>
          <a:xfrm>
            <a:off x="5807014" y="5495028"/>
            <a:ext cx="577970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Номер слайда 2">
            <a:extLst>
              <a:ext uri="{FF2B5EF4-FFF2-40B4-BE49-F238E27FC236}">
                <a16:creationId xmlns:a16="http://schemas.microsoft.com/office/drawing/2014/main" xmlns="" id="{FFB0A4DC-81BB-43F4-A28B-E48DB5636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CACDCA28-0FA8-4F71-9980-C1A80ACCD755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30732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E7AF925-678D-4BF5-8153-FE485A23B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287" y="123587"/>
            <a:ext cx="10515600" cy="4112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Мониторинг активности регистрации сотрудников в ЭПОС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000E0518-784C-4F87-AFD7-8B77B518EC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48970175"/>
              </p:ext>
            </p:extLst>
          </p:nvPr>
        </p:nvGraphicFramePr>
        <p:xfrm>
          <a:off x="605287" y="717457"/>
          <a:ext cx="5184955" cy="601695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462673">
                  <a:extLst>
                    <a:ext uri="{9D8B030D-6E8A-4147-A177-3AD203B41FA5}">
                      <a16:colId xmlns:a16="http://schemas.microsoft.com/office/drawing/2014/main" xmlns="" val="3590205618"/>
                    </a:ext>
                  </a:extLst>
                </a:gridCol>
                <a:gridCol w="1722282">
                  <a:extLst>
                    <a:ext uri="{9D8B030D-6E8A-4147-A177-3AD203B41FA5}">
                      <a16:colId xmlns:a16="http://schemas.microsoft.com/office/drawing/2014/main" xmlns="" val="2818193721"/>
                    </a:ext>
                  </a:extLst>
                </a:gridCol>
              </a:tblGrid>
              <a:tr h="5119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Муниципальное образование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</a:rPr>
                        <a:t>Доля зарегистрированных сотрудников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9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650109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Городской округ ЗАТО Звёздный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9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97%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9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7705726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err="1">
                          <a:effectLst/>
                        </a:rPr>
                        <a:t>Добрянский</a:t>
                      </a:r>
                      <a:r>
                        <a:rPr lang="ru-RU" sz="1400" u="none" strike="noStrike" dirty="0">
                          <a:effectLst/>
                        </a:rPr>
                        <a:t> городской округ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9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88%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9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5635744"/>
                  </a:ext>
                </a:extLst>
              </a:tr>
              <a:tr h="24780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Городской округ город Березники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9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86%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9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8116535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Александровский муниципальный округ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9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85%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9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083049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Верещагинский городской округ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9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85%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9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5167313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Лысьвенский городской округ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9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85%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9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61886452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Пермский городской округ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9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85%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9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3984214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Чайковский городской округ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9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85%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9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708671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Большесосновский муниципальный район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84%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9" marB="0"/>
                </a:tc>
                <a:extLst>
                  <a:ext uri="{0D108BD9-81ED-4DB2-BD59-A6C34878D82A}">
                    <a16:rowId xmlns:a16="http://schemas.microsoft.com/office/drawing/2014/main" xmlns="" val="1078026370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Горнозаводский городской округ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84%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9" marB="0"/>
                </a:tc>
                <a:extLst>
                  <a:ext uri="{0D108BD9-81ED-4DB2-BD59-A6C34878D82A}">
                    <a16:rowId xmlns:a16="http://schemas.microsoft.com/office/drawing/2014/main" xmlns="" val="4248546601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Куединский муниципальный округ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83%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9" marB="0"/>
                </a:tc>
                <a:extLst>
                  <a:ext uri="{0D108BD9-81ED-4DB2-BD59-A6C34878D82A}">
                    <a16:rowId xmlns:a16="http://schemas.microsoft.com/office/drawing/2014/main" xmlns="" val="3788513545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Городской округ город Губаха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81%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9" marB="0"/>
                </a:tc>
                <a:extLst>
                  <a:ext uri="{0D108BD9-81ED-4DB2-BD59-A6C34878D82A}">
                    <a16:rowId xmlns:a16="http://schemas.microsoft.com/office/drawing/2014/main" xmlns="" val="1942413072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Городской округ город Кизел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81%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9" marB="0"/>
                </a:tc>
                <a:extLst>
                  <a:ext uri="{0D108BD9-81ED-4DB2-BD59-A6C34878D82A}">
                    <a16:rowId xmlns:a16="http://schemas.microsoft.com/office/drawing/2014/main" xmlns="" val="770404383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err="1">
                          <a:effectLst/>
                        </a:rPr>
                        <a:t>Гремячинский</a:t>
                      </a:r>
                      <a:r>
                        <a:rPr lang="ru-RU" sz="1400" u="none" strike="noStrike" dirty="0">
                          <a:effectLst/>
                        </a:rPr>
                        <a:t> городской округ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81%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9" marB="0"/>
                </a:tc>
                <a:extLst>
                  <a:ext uri="{0D108BD9-81ED-4DB2-BD59-A6C34878D82A}">
                    <a16:rowId xmlns:a16="http://schemas.microsoft.com/office/drawing/2014/main" xmlns="" val="1136632041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Ильинский городской округ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80%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9" marB="0"/>
                </a:tc>
                <a:extLst>
                  <a:ext uri="{0D108BD9-81ED-4DB2-BD59-A6C34878D82A}">
                    <a16:rowId xmlns:a16="http://schemas.microsoft.com/office/drawing/2014/main" xmlns="" val="2396366622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Бардымский муниципальный округ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79%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9" marB="0"/>
                </a:tc>
                <a:extLst>
                  <a:ext uri="{0D108BD9-81ED-4DB2-BD59-A6C34878D82A}">
                    <a16:rowId xmlns:a16="http://schemas.microsoft.com/office/drawing/2014/main" xmlns="" val="2132734223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Берёзовский муниципальный округ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79%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9" marB="0"/>
                </a:tc>
                <a:extLst>
                  <a:ext uri="{0D108BD9-81ED-4DB2-BD59-A6C34878D82A}">
                    <a16:rowId xmlns:a16="http://schemas.microsoft.com/office/drawing/2014/main" xmlns="" val="2240655841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Городской округ город Кунгур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79%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9" marB="0"/>
                </a:tc>
                <a:extLst>
                  <a:ext uri="{0D108BD9-81ED-4DB2-BD59-A6C34878D82A}">
                    <a16:rowId xmlns:a16="http://schemas.microsoft.com/office/drawing/2014/main" xmlns="" val="1264971486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Нытвенский городской округ</a:t>
                      </a:r>
                      <a:endParaRPr lang="ru-RU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79%</a:t>
                      </a:r>
                      <a:endParaRPr lang="ru-RU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9" marB="0"/>
                </a:tc>
                <a:extLst>
                  <a:ext uri="{0D108BD9-81ED-4DB2-BD59-A6C34878D82A}">
                    <a16:rowId xmlns:a16="http://schemas.microsoft.com/office/drawing/2014/main" xmlns="" val="3936110105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Пермский муниципальный район</a:t>
                      </a:r>
                    </a:p>
                  </a:txBody>
                  <a:tcPr marL="6399" marR="6399" marT="639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79%</a:t>
                      </a:r>
                    </a:p>
                  </a:txBody>
                  <a:tcPr marL="6399" marR="6399" marT="6399" marB="0"/>
                </a:tc>
                <a:extLst>
                  <a:ext uri="{0D108BD9-81ED-4DB2-BD59-A6C34878D82A}">
                    <a16:rowId xmlns:a16="http://schemas.microsoft.com/office/drawing/2014/main" xmlns="" val="3285852617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Чернушинский городской округ</a:t>
                      </a:r>
                    </a:p>
                  </a:txBody>
                  <a:tcPr marL="6399" marR="6399" marT="639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79%</a:t>
                      </a:r>
                    </a:p>
                  </a:txBody>
                  <a:tcPr marL="6399" marR="6399" marT="6399" marB="0"/>
                </a:tc>
                <a:extLst>
                  <a:ext uri="{0D108BD9-81ED-4DB2-BD59-A6C34878D82A}">
                    <a16:rowId xmlns:a16="http://schemas.microsoft.com/office/drawing/2014/main" xmlns="" val="47190256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Городской округ город Кудымкар</a:t>
                      </a:r>
                    </a:p>
                  </a:txBody>
                  <a:tcPr marL="5579" marR="5579" marT="5579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78%</a:t>
                      </a:r>
                    </a:p>
                  </a:txBody>
                  <a:tcPr marL="5579" marR="5579" marT="5579" marB="0"/>
                </a:tc>
                <a:extLst>
                  <a:ext uri="{0D108BD9-81ED-4DB2-BD59-A6C34878D82A}">
                    <a16:rowId xmlns:a16="http://schemas.microsoft.com/office/drawing/2014/main" xmlns="" val="241432488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Карагайский муниципальный округ</a:t>
                      </a:r>
                    </a:p>
                  </a:txBody>
                  <a:tcPr marL="5579" marR="5579" marT="5579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78%</a:t>
                      </a:r>
                    </a:p>
                  </a:txBody>
                  <a:tcPr marL="5579" marR="5579" marT="5579" marB="0"/>
                </a:tc>
                <a:extLst>
                  <a:ext uri="{0D108BD9-81ED-4DB2-BD59-A6C34878D82A}">
                    <a16:rowId xmlns:a16="http://schemas.microsoft.com/office/drawing/2014/main" xmlns="" val="2823148724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14805CFF-A41D-433F-A251-E0912F2D40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15962912"/>
              </p:ext>
            </p:extLst>
          </p:nvPr>
        </p:nvGraphicFramePr>
        <p:xfrm>
          <a:off x="6278592" y="717457"/>
          <a:ext cx="5308121" cy="601635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540466">
                  <a:extLst>
                    <a:ext uri="{9D8B030D-6E8A-4147-A177-3AD203B41FA5}">
                      <a16:colId xmlns:a16="http://schemas.microsoft.com/office/drawing/2014/main" xmlns="" val="1861794643"/>
                    </a:ext>
                  </a:extLst>
                </a:gridCol>
                <a:gridCol w="1767655">
                  <a:extLst>
                    <a:ext uri="{9D8B030D-6E8A-4147-A177-3AD203B41FA5}">
                      <a16:colId xmlns:a16="http://schemas.microsoft.com/office/drawing/2014/main" xmlns="" val="264455046"/>
                    </a:ext>
                  </a:extLst>
                </a:gridCol>
              </a:tblGrid>
              <a:tr h="2297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Муниципальное образование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</a:rPr>
                        <a:t>Доля зарегистрированных сотрудников</a:t>
                      </a:r>
                      <a:endParaRPr lang="ru-RU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9" marR="6399" marT="6399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1866136"/>
                  </a:ext>
                </a:extLst>
              </a:tr>
              <a:tr h="22314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Красновишерский городской округ</a:t>
                      </a:r>
                    </a:p>
                  </a:txBody>
                  <a:tcPr marL="5579" marR="5579" marT="5579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78%</a:t>
                      </a:r>
                    </a:p>
                  </a:txBody>
                  <a:tcPr marL="5579" marR="5579" marT="5579" marB="0"/>
                </a:tc>
                <a:extLst>
                  <a:ext uri="{0D108BD9-81ED-4DB2-BD59-A6C34878D82A}">
                    <a16:rowId xmlns:a16="http://schemas.microsoft.com/office/drawing/2014/main" xmlns="" val="2508088509"/>
                  </a:ext>
                </a:extLst>
              </a:tr>
              <a:tr h="11157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Краснокамский городской округ</a:t>
                      </a:r>
                    </a:p>
                  </a:txBody>
                  <a:tcPr marL="5579" marR="5579" marT="5579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78%</a:t>
                      </a:r>
                    </a:p>
                  </a:txBody>
                  <a:tcPr marL="5579" marR="5579" marT="5579" marB="0"/>
                </a:tc>
                <a:extLst>
                  <a:ext uri="{0D108BD9-81ED-4DB2-BD59-A6C34878D82A}">
                    <a16:rowId xmlns:a16="http://schemas.microsoft.com/office/drawing/2014/main" xmlns="" val="362202610"/>
                  </a:ext>
                </a:extLst>
              </a:tr>
              <a:tr h="22314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Кунгурский муниципальный район</a:t>
                      </a:r>
                    </a:p>
                  </a:txBody>
                  <a:tcPr marL="5579" marR="5579" marT="5579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78%</a:t>
                      </a:r>
                    </a:p>
                  </a:txBody>
                  <a:tcPr marL="5579" marR="5579" marT="5579" marB="0"/>
                </a:tc>
                <a:extLst>
                  <a:ext uri="{0D108BD9-81ED-4DB2-BD59-A6C34878D82A}">
                    <a16:rowId xmlns:a16="http://schemas.microsoft.com/office/drawing/2014/main" xmlns="" val="4185171505"/>
                  </a:ext>
                </a:extLst>
              </a:tr>
              <a:tr h="22314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Ординский муниципальный округ</a:t>
                      </a:r>
                    </a:p>
                  </a:txBody>
                  <a:tcPr marL="5579" marR="5579" marT="5579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77%</a:t>
                      </a:r>
                    </a:p>
                  </a:txBody>
                  <a:tcPr marL="5579" marR="5579" marT="5579" marB="0"/>
                </a:tc>
                <a:extLst>
                  <a:ext uri="{0D108BD9-81ED-4DB2-BD59-A6C34878D82A}">
                    <a16:rowId xmlns:a16="http://schemas.microsoft.com/office/drawing/2014/main" xmlns="" val="1280858455"/>
                  </a:ext>
                </a:extLst>
              </a:tr>
              <a:tr h="11157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Оханский городской округ</a:t>
                      </a:r>
                    </a:p>
                  </a:txBody>
                  <a:tcPr marL="5579" marR="5579" marT="5579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77%</a:t>
                      </a:r>
                    </a:p>
                  </a:txBody>
                  <a:tcPr marL="5579" marR="5579" marT="5579" marB="0"/>
                </a:tc>
                <a:extLst>
                  <a:ext uri="{0D108BD9-81ED-4DB2-BD59-A6C34878D82A}">
                    <a16:rowId xmlns:a16="http://schemas.microsoft.com/office/drawing/2014/main" xmlns="" val="512520690"/>
                  </a:ext>
                </a:extLst>
              </a:tr>
              <a:tr h="11157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Осинский городской округ</a:t>
                      </a:r>
                    </a:p>
                  </a:txBody>
                  <a:tcPr marL="5579" marR="5579" marT="5579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76%</a:t>
                      </a:r>
                    </a:p>
                  </a:txBody>
                  <a:tcPr marL="5579" marR="5579" marT="5579" marB="0"/>
                </a:tc>
                <a:extLst>
                  <a:ext uri="{0D108BD9-81ED-4DB2-BD59-A6C34878D82A}">
                    <a16:rowId xmlns:a16="http://schemas.microsoft.com/office/drawing/2014/main" xmlns="" val="1909063555"/>
                  </a:ext>
                </a:extLst>
              </a:tr>
              <a:tr h="11157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Очёрский городской округ</a:t>
                      </a:r>
                    </a:p>
                  </a:txBody>
                  <a:tcPr marL="5579" marR="5579" marT="5579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76%</a:t>
                      </a:r>
                    </a:p>
                  </a:txBody>
                  <a:tcPr marL="5579" marR="5579" marT="5579" marB="0"/>
                </a:tc>
                <a:extLst>
                  <a:ext uri="{0D108BD9-81ED-4DB2-BD59-A6C34878D82A}">
                    <a16:rowId xmlns:a16="http://schemas.microsoft.com/office/drawing/2014/main" xmlns="" val="1776771222"/>
                  </a:ext>
                </a:extLst>
              </a:tr>
              <a:tr h="22314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Сивинский муниципальный округ</a:t>
                      </a:r>
                    </a:p>
                  </a:txBody>
                  <a:tcPr marL="5579" marR="5579" marT="5579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76%</a:t>
                      </a:r>
                    </a:p>
                  </a:txBody>
                  <a:tcPr marL="5579" marR="5579" marT="5579" marB="0"/>
                </a:tc>
                <a:extLst>
                  <a:ext uri="{0D108BD9-81ED-4DB2-BD59-A6C34878D82A}">
                    <a16:rowId xmlns:a16="http://schemas.microsoft.com/office/drawing/2014/main" xmlns="" val="1792837808"/>
                  </a:ext>
                </a:extLst>
              </a:tr>
              <a:tr h="11157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Соликамский городской округ</a:t>
                      </a:r>
                    </a:p>
                  </a:txBody>
                  <a:tcPr marL="5579" marR="5579" marT="5579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76%</a:t>
                      </a:r>
                    </a:p>
                  </a:txBody>
                  <a:tcPr marL="5579" marR="5579" marT="5579" marB="0"/>
                </a:tc>
                <a:extLst>
                  <a:ext uri="{0D108BD9-81ED-4DB2-BD59-A6C34878D82A}">
                    <a16:rowId xmlns:a16="http://schemas.microsoft.com/office/drawing/2014/main" xmlns="" val="1811415000"/>
                  </a:ext>
                </a:extLst>
              </a:tr>
              <a:tr h="22314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Частинский муниципальный округ</a:t>
                      </a:r>
                    </a:p>
                  </a:txBody>
                  <a:tcPr marL="5579" marR="5579" marT="5579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76%</a:t>
                      </a:r>
                    </a:p>
                  </a:txBody>
                  <a:tcPr marL="5579" marR="5579" marT="5579" marB="0"/>
                </a:tc>
                <a:extLst>
                  <a:ext uri="{0D108BD9-81ED-4DB2-BD59-A6C34878D82A}">
                    <a16:rowId xmlns:a16="http://schemas.microsoft.com/office/drawing/2014/main" xmlns="" val="1884946719"/>
                  </a:ext>
                </a:extLst>
              </a:tr>
              <a:tr h="11157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Чердынский городской округ</a:t>
                      </a:r>
                    </a:p>
                  </a:txBody>
                  <a:tcPr marL="5579" marR="5579" marT="5579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76%</a:t>
                      </a:r>
                    </a:p>
                  </a:txBody>
                  <a:tcPr marL="5579" marR="5579" marT="5579" marB="0"/>
                </a:tc>
                <a:extLst>
                  <a:ext uri="{0D108BD9-81ED-4DB2-BD59-A6C34878D82A}">
                    <a16:rowId xmlns:a16="http://schemas.microsoft.com/office/drawing/2014/main" xmlns="" val="239020756"/>
                  </a:ext>
                </a:extLst>
              </a:tr>
              <a:tr h="11157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Чусовской городской округ</a:t>
                      </a:r>
                    </a:p>
                  </a:txBody>
                  <a:tcPr marL="5579" marR="5579" marT="5579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76%</a:t>
                      </a:r>
                    </a:p>
                  </a:txBody>
                  <a:tcPr marL="5579" marR="5579" marT="5579" marB="0"/>
                </a:tc>
                <a:extLst>
                  <a:ext uri="{0D108BD9-81ED-4DB2-BD59-A6C34878D82A}">
                    <a16:rowId xmlns:a16="http://schemas.microsoft.com/office/drawing/2014/main" xmlns="" val="294663936"/>
                  </a:ext>
                </a:extLst>
              </a:tr>
              <a:tr h="22314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Юсьвинский муниципальный округ</a:t>
                      </a:r>
                    </a:p>
                  </a:txBody>
                  <a:tcPr marL="5579" marR="5579" marT="5579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76%</a:t>
                      </a:r>
                    </a:p>
                  </a:txBody>
                  <a:tcPr marL="5579" marR="5579" marT="5579" marB="0"/>
                </a:tc>
                <a:extLst>
                  <a:ext uri="{0D108BD9-81ED-4DB2-BD59-A6C34878D82A}">
                    <a16:rowId xmlns:a16="http://schemas.microsoft.com/office/drawing/2014/main" xmlns="" val="991677484"/>
                  </a:ext>
                </a:extLst>
              </a:tr>
              <a:tr h="22314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Кудымкарский муниципальный округ</a:t>
                      </a:r>
                    </a:p>
                  </a:txBody>
                  <a:tcPr marL="5579" marR="5579" marT="5579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74%</a:t>
                      </a:r>
                    </a:p>
                  </a:txBody>
                  <a:tcPr marL="5579" marR="5579" marT="5579" marB="0"/>
                </a:tc>
                <a:extLst>
                  <a:ext uri="{0D108BD9-81ED-4DB2-BD59-A6C34878D82A}">
                    <a16:rowId xmlns:a16="http://schemas.microsoft.com/office/drawing/2014/main" xmlns="" val="393152538"/>
                  </a:ext>
                </a:extLst>
              </a:tr>
              <a:tr h="11157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Суксунский городской округ</a:t>
                      </a:r>
                    </a:p>
                  </a:txBody>
                  <a:tcPr marL="5579" marR="5579" marT="5579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74%</a:t>
                      </a:r>
                    </a:p>
                  </a:txBody>
                  <a:tcPr marL="5579" marR="5579" marT="5579" marB="0"/>
                </a:tc>
                <a:extLst>
                  <a:ext uri="{0D108BD9-81ED-4DB2-BD59-A6C34878D82A}">
                    <a16:rowId xmlns:a16="http://schemas.microsoft.com/office/drawing/2014/main" xmlns="" val="268197927"/>
                  </a:ext>
                </a:extLst>
              </a:tr>
              <a:tr h="11157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Уинский муниципальный округ</a:t>
                      </a:r>
                    </a:p>
                  </a:txBody>
                  <a:tcPr marL="5579" marR="5579" marT="5579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74%</a:t>
                      </a:r>
                    </a:p>
                  </a:txBody>
                  <a:tcPr marL="5579" marR="5579" marT="5579" marB="0"/>
                </a:tc>
                <a:extLst>
                  <a:ext uri="{0D108BD9-81ED-4DB2-BD59-A6C34878D82A}">
                    <a16:rowId xmlns:a16="http://schemas.microsoft.com/office/drawing/2014/main" xmlns="" val="1090435412"/>
                  </a:ext>
                </a:extLst>
              </a:tr>
              <a:tr h="22314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Юрлинский муниципальный округ</a:t>
                      </a:r>
                    </a:p>
                  </a:txBody>
                  <a:tcPr marL="5579" marR="5579" marT="5579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74%</a:t>
                      </a:r>
                    </a:p>
                  </a:txBody>
                  <a:tcPr marL="5579" marR="5579" marT="5579" marB="0"/>
                </a:tc>
                <a:extLst>
                  <a:ext uri="{0D108BD9-81ED-4DB2-BD59-A6C34878D82A}">
                    <a16:rowId xmlns:a16="http://schemas.microsoft.com/office/drawing/2014/main" xmlns="" val="3559347276"/>
                  </a:ext>
                </a:extLst>
              </a:tr>
              <a:tr h="11157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Гайнский муниципальный округ</a:t>
                      </a:r>
                    </a:p>
                  </a:txBody>
                  <a:tcPr marL="5579" marR="5579" marT="5579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73%</a:t>
                      </a:r>
                    </a:p>
                  </a:txBody>
                  <a:tcPr marL="5579" marR="5579" marT="5579" marB="0"/>
                </a:tc>
                <a:extLst>
                  <a:ext uri="{0D108BD9-81ED-4DB2-BD59-A6C34878D82A}">
                    <a16:rowId xmlns:a16="http://schemas.microsoft.com/office/drawing/2014/main" xmlns="" val="359319893"/>
                  </a:ext>
                </a:extLst>
              </a:tr>
              <a:tr h="11157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Октябрьский городской округ</a:t>
                      </a:r>
                    </a:p>
                  </a:txBody>
                  <a:tcPr marL="5579" marR="5579" marT="5579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71%</a:t>
                      </a:r>
                    </a:p>
                  </a:txBody>
                  <a:tcPr marL="5579" marR="5579" marT="5579" marB="0"/>
                </a:tc>
                <a:extLst>
                  <a:ext uri="{0D108BD9-81ED-4DB2-BD59-A6C34878D82A}">
                    <a16:rowId xmlns:a16="http://schemas.microsoft.com/office/drawing/2014/main" xmlns="" val="1057948217"/>
                  </a:ext>
                </a:extLst>
              </a:tr>
              <a:tr h="11157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Еловский муниципальный округ</a:t>
                      </a:r>
                    </a:p>
                  </a:txBody>
                  <a:tcPr marL="5579" marR="5579" marT="5579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70%</a:t>
                      </a:r>
                    </a:p>
                  </a:txBody>
                  <a:tcPr marL="5579" marR="5579" marT="5579" marB="0"/>
                </a:tc>
                <a:extLst>
                  <a:ext uri="{0D108BD9-81ED-4DB2-BD59-A6C34878D82A}">
                    <a16:rowId xmlns:a16="http://schemas.microsoft.com/office/drawing/2014/main" xmlns="" val="1423469501"/>
                  </a:ext>
                </a:extLst>
              </a:tr>
              <a:tr h="22314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Кишертский муниципальный округ</a:t>
                      </a:r>
                    </a:p>
                  </a:txBody>
                  <a:tcPr marL="5579" marR="5579" marT="5579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68%</a:t>
                      </a:r>
                    </a:p>
                  </a:txBody>
                  <a:tcPr marL="5579" marR="5579" marT="5579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2967663"/>
                  </a:ext>
                </a:extLst>
              </a:tr>
              <a:tr h="22314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Кочёвский муниципальный округ</a:t>
                      </a:r>
                    </a:p>
                  </a:txBody>
                  <a:tcPr marL="5579" marR="5579" marT="5579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68%</a:t>
                      </a:r>
                    </a:p>
                  </a:txBody>
                  <a:tcPr marL="5579" marR="5579" marT="5579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6399820"/>
                  </a:ext>
                </a:extLst>
              </a:tr>
              <a:tr h="22314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Косинский муниципальный округ</a:t>
                      </a:r>
                    </a:p>
                  </a:txBody>
                  <a:tcPr marL="5579" marR="5579" marT="5579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67%</a:t>
                      </a:r>
                    </a:p>
                  </a:txBody>
                  <a:tcPr marL="5579" marR="5579" marT="5579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317683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ОБЩИЙ ИТОГ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79" marR="5579" marT="5579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78%</a:t>
                      </a:r>
                    </a:p>
                  </a:txBody>
                  <a:tcPr marL="5579" marR="5579" marT="5579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878887"/>
                  </a:ext>
                </a:extLst>
              </a:tr>
            </a:tbl>
          </a:graphicData>
        </a:graphic>
      </p:graphicFrame>
      <p:sp>
        <p:nvSpPr>
          <p:cNvPr id="5" name="Номер слайда 2">
            <a:extLst>
              <a:ext uri="{FF2B5EF4-FFF2-40B4-BE49-F238E27FC236}">
                <a16:creationId xmlns:a16="http://schemas.microsoft.com/office/drawing/2014/main" xmlns="" id="{D3934EC4-700A-4325-B577-1795DAE51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CACDCA28-0FA8-4F71-9980-C1A80ACCD755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2819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E7EFE8B6-E148-49D6-B303-A67763DC50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497969"/>
              </p:ext>
            </p:extLst>
          </p:nvPr>
        </p:nvGraphicFramePr>
        <p:xfrm>
          <a:off x="278921" y="574482"/>
          <a:ext cx="5779698" cy="619661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751032">
                  <a:extLst>
                    <a:ext uri="{9D8B030D-6E8A-4147-A177-3AD203B41FA5}">
                      <a16:colId xmlns:a16="http://schemas.microsoft.com/office/drawing/2014/main" xmlns="" val="63628686"/>
                    </a:ext>
                  </a:extLst>
                </a:gridCol>
                <a:gridCol w="2082327">
                  <a:extLst>
                    <a:ext uri="{9D8B030D-6E8A-4147-A177-3AD203B41FA5}">
                      <a16:colId xmlns:a16="http://schemas.microsoft.com/office/drawing/2014/main" xmlns="" val="337127958"/>
                    </a:ext>
                  </a:extLst>
                </a:gridCol>
                <a:gridCol w="1946339">
                  <a:extLst>
                    <a:ext uri="{9D8B030D-6E8A-4147-A177-3AD203B41FA5}">
                      <a16:colId xmlns:a16="http://schemas.microsoft.com/office/drawing/2014/main" xmlns="" val="731034180"/>
                    </a:ext>
                  </a:extLst>
                </a:gridCol>
              </a:tblGrid>
              <a:tr h="67460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</a:t>
                      </a:r>
                    </a:p>
                  </a:txBody>
                  <a:tcPr marL="6399" marR="6399" marT="63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учителей, кто осуществил вход в ЭЖ хотя бы раз</a:t>
                      </a:r>
                    </a:p>
                  </a:txBody>
                  <a:tcPr marL="6399" marR="6399" marT="63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учителей, входящих в ЭЖ еженедельно</a:t>
                      </a:r>
                    </a:p>
                  </a:txBody>
                  <a:tcPr marL="6399" marR="6399" marT="63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5843658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 город Кудымкар</a:t>
                      </a:r>
                    </a:p>
                  </a:txBody>
                  <a:tcPr marL="6399" marR="6399" marT="639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</a:t>
                      </a:r>
                    </a:p>
                  </a:txBody>
                  <a:tcPr marL="6399" marR="6399" marT="639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6399" marR="6399" marT="6399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04307439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Куединский МО</a:t>
                      </a:r>
                    </a:p>
                  </a:txBody>
                  <a:tcPr marL="6399" marR="6399" marT="639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6399" marR="6399" marT="639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6399" marR="6399" marT="6399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5613707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Чердынский ГО</a:t>
                      </a:r>
                    </a:p>
                  </a:txBody>
                  <a:tcPr marL="6399" marR="6399" marT="639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6399" marR="6399" marT="639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6399" marR="6399" marT="6399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4603800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Пермский ГО</a:t>
                      </a:r>
                    </a:p>
                  </a:txBody>
                  <a:tcPr marL="6399" marR="6399" marT="639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6399" marR="6399" marT="639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6399" marR="6399" marT="6399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641719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3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Лысьвенский</a:t>
                      </a:r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</a:t>
                      </a:r>
                    </a:p>
                  </a:txBody>
                  <a:tcPr marL="6399" marR="6399" marT="639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6399" marR="6399" marT="639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6399" marR="6399" marT="6399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5250442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Александровский МО</a:t>
                      </a:r>
                    </a:p>
                  </a:txBody>
                  <a:tcPr marL="6399" marR="6399" marT="639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6399" marR="6399" marT="639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6399" marR="6399" marT="6399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1228211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 ЗАТО Звёздный</a:t>
                      </a:r>
                    </a:p>
                  </a:txBody>
                  <a:tcPr marL="6399" marR="6399" marT="639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</a:t>
                      </a:r>
                    </a:p>
                  </a:txBody>
                  <a:tcPr marL="6399" marR="6399" marT="639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6399" marR="6399" marT="6399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2031512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 город Березники</a:t>
                      </a:r>
                    </a:p>
                  </a:txBody>
                  <a:tcPr marL="6399" marR="6399" marT="639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6399" marR="6399" marT="639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6399" marR="6399" marT="6399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7529250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Соликамский ГО</a:t>
                      </a:r>
                    </a:p>
                  </a:txBody>
                  <a:tcPr marL="6399" marR="6399" marT="639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6399" marR="6399" marT="639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 marL="6399" marR="6399" marT="6399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7707166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Бардымский МО</a:t>
                      </a:r>
                    </a:p>
                  </a:txBody>
                  <a:tcPr marL="6399" marR="6399" marT="639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6399" marR="6399" marT="639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 marL="6399" marR="6399" marT="6399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1593159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 город Кунгур</a:t>
                      </a:r>
                    </a:p>
                  </a:txBody>
                  <a:tcPr marL="6399" marR="6399" marT="639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6399" marR="6399" marT="639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6399" marR="6399" marT="6399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6533522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Ильинский ГО</a:t>
                      </a:r>
                    </a:p>
                  </a:txBody>
                  <a:tcPr marL="6399" marR="6399" marT="639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6399" marR="6399" marT="639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6399" marR="6399" marT="6399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95975860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Еловский МО</a:t>
                      </a:r>
                    </a:p>
                  </a:txBody>
                  <a:tcPr marL="6399" marR="6399" marT="639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6399" marR="6399" marT="639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6399" marR="6399" marT="6399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5419247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Пермский МР</a:t>
                      </a:r>
                    </a:p>
                  </a:txBody>
                  <a:tcPr marL="6399" marR="6399" marT="639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6399" marR="6399" marT="639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6399" marR="6399" marT="6399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0756356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Чайковский ГО</a:t>
                      </a:r>
                    </a:p>
                  </a:txBody>
                  <a:tcPr marL="6399" marR="6399" marT="639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6399" marR="6399" marT="639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6399" marR="6399" marT="6399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3955465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Краснокамский ГО</a:t>
                      </a:r>
                    </a:p>
                  </a:txBody>
                  <a:tcPr marL="6399" marR="6399" marT="639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6399" marR="6399" marT="639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6399" marR="6399" marT="6399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9685372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Берёзовский МО</a:t>
                      </a:r>
                    </a:p>
                  </a:txBody>
                  <a:tcPr marL="6399" marR="6399" marT="6399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6399" marR="6399" marT="639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6399" marR="6399" marT="6399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3217472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Кунгурский МР</a:t>
                      </a:r>
                    </a:p>
                  </a:txBody>
                  <a:tcPr marL="6399" marR="6399" marT="639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6399" marR="6399" marT="639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6399" marR="6399" marT="6399" marB="0" anchor="b"/>
                </a:tc>
                <a:extLst>
                  <a:ext uri="{0D108BD9-81ED-4DB2-BD59-A6C34878D82A}">
                    <a16:rowId xmlns:a16="http://schemas.microsoft.com/office/drawing/2014/main" xmlns="" val="289179171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Суксунский ГО</a:t>
                      </a:r>
                    </a:p>
                  </a:txBody>
                  <a:tcPr marL="6399" marR="6399" marT="639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6399" marR="6399" marT="639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6399" marR="6399" marT="6399" marB="0" anchor="b"/>
                </a:tc>
                <a:extLst>
                  <a:ext uri="{0D108BD9-81ED-4DB2-BD59-A6C34878D82A}">
                    <a16:rowId xmlns:a16="http://schemas.microsoft.com/office/drawing/2014/main" xmlns="" val="2562291043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3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Добрянский</a:t>
                      </a:r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</a:t>
                      </a:r>
                    </a:p>
                  </a:txBody>
                  <a:tcPr marL="6399" marR="6399" marT="639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6399" marR="6399" marT="639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6399" marR="6399" marT="6399" marB="0" anchor="b"/>
                </a:tc>
                <a:extLst>
                  <a:ext uri="{0D108BD9-81ED-4DB2-BD59-A6C34878D82A}">
                    <a16:rowId xmlns:a16="http://schemas.microsoft.com/office/drawing/2014/main" xmlns="" val="943473844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 город Кизел</a:t>
                      </a:r>
                    </a:p>
                  </a:txBody>
                  <a:tcPr marL="6399" marR="6399" marT="639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6399" marR="6399" marT="639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6399" marR="6399" marT="6399" marB="0" anchor="b"/>
                </a:tc>
                <a:extLst>
                  <a:ext uri="{0D108BD9-81ED-4DB2-BD59-A6C34878D82A}">
                    <a16:rowId xmlns:a16="http://schemas.microsoft.com/office/drawing/2014/main" xmlns="" val="183136206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 город Губаха</a:t>
                      </a:r>
                    </a:p>
                  </a:txBody>
                  <a:tcPr marL="6399" marR="6399" marT="639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6399" marR="6399" marT="639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6399" marR="6399" marT="6399" marB="0" anchor="b"/>
                </a:tc>
                <a:extLst>
                  <a:ext uri="{0D108BD9-81ED-4DB2-BD59-A6C34878D82A}">
                    <a16:rowId xmlns:a16="http://schemas.microsoft.com/office/drawing/2014/main" xmlns="" val="1038687622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Уинский МО</a:t>
                      </a:r>
                    </a:p>
                  </a:txBody>
                  <a:tcPr marL="6399" marR="6399" marT="639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6399" marR="6399" marT="639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6399" marR="6399" marT="6399" marB="0" anchor="b"/>
                </a:tc>
                <a:extLst>
                  <a:ext uri="{0D108BD9-81ED-4DB2-BD59-A6C34878D82A}">
                    <a16:rowId xmlns:a16="http://schemas.microsoft.com/office/drawing/2014/main" xmlns="" val="1882964285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Кудымкарский МО</a:t>
                      </a:r>
                    </a:p>
                  </a:txBody>
                  <a:tcPr marL="6399" marR="6399" marT="639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6399" marR="6399" marT="639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6399" marR="6399" marT="6399" marB="0" anchor="b"/>
                </a:tc>
                <a:extLst>
                  <a:ext uri="{0D108BD9-81ED-4DB2-BD59-A6C34878D82A}">
                    <a16:rowId xmlns:a16="http://schemas.microsoft.com/office/drawing/2014/main" xmlns="" val="470773643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Горнозаводский ГО</a:t>
                      </a:r>
                    </a:p>
                  </a:txBody>
                  <a:tcPr marL="6399" marR="6399" marT="639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 marL="6399" marR="6399" marT="639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6399" marR="6399" marT="6399" marB="0" anchor="b"/>
                </a:tc>
                <a:extLst>
                  <a:ext uri="{0D108BD9-81ED-4DB2-BD59-A6C34878D82A}">
                    <a16:rowId xmlns:a16="http://schemas.microsoft.com/office/drawing/2014/main" xmlns="" val="1677116808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Кочёвский МО</a:t>
                      </a:r>
                    </a:p>
                  </a:txBody>
                  <a:tcPr marL="6399" marR="6399" marT="639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6399" marR="6399" marT="639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6399" marR="6399" marT="6399" marB="0" anchor="b"/>
                </a:tc>
                <a:extLst>
                  <a:ext uri="{0D108BD9-81ED-4DB2-BD59-A6C34878D82A}">
                    <a16:rowId xmlns:a16="http://schemas.microsoft.com/office/drawing/2014/main" xmlns="" val="3466458576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Чусовской ГО</a:t>
                      </a:r>
                    </a:p>
                  </a:txBody>
                  <a:tcPr marL="6399" marR="6399" marT="639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6399" marR="6399" marT="6399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6399" marR="6399" marT="6399" marB="0" anchor="b"/>
                </a:tc>
                <a:extLst>
                  <a:ext uri="{0D108BD9-81ED-4DB2-BD59-A6C34878D82A}">
                    <a16:rowId xmlns:a16="http://schemas.microsoft.com/office/drawing/2014/main" xmlns="" val="119738088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7EE11F5-D257-4618-8A47-AA7ECDC2AD3C}"/>
              </a:ext>
            </a:extLst>
          </p:cNvPr>
          <p:cNvSpPr txBox="1"/>
          <p:nvPr/>
        </p:nvSpPr>
        <p:spPr>
          <a:xfrm>
            <a:off x="0" y="0"/>
            <a:ext cx="12192000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Мониторинг активности работы учителей в ЭЖ – </a:t>
            </a:r>
            <a:r>
              <a:rPr lang="ru-RU" sz="2800" b="1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декабрь 2020г.</a:t>
            </a:r>
            <a:endParaRPr lang="ru-RU" sz="2800" b="1" i="1" u="sng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76D5C168-9D2B-4408-87A2-C42AB47208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77558186"/>
              </p:ext>
            </p:extLst>
          </p:nvPr>
        </p:nvGraphicFramePr>
        <p:xfrm>
          <a:off x="6133383" y="574482"/>
          <a:ext cx="5779697" cy="493439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805796">
                  <a:extLst>
                    <a:ext uri="{9D8B030D-6E8A-4147-A177-3AD203B41FA5}">
                      <a16:colId xmlns:a16="http://schemas.microsoft.com/office/drawing/2014/main" xmlns="" val="758893519"/>
                    </a:ext>
                  </a:extLst>
                </a:gridCol>
                <a:gridCol w="1992702">
                  <a:extLst>
                    <a:ext uri="{9D8B030D-6E8A-4147-A177-3AD203B41FA5}">
                      <a16:colId xmlns:a16="http://schemas.microsoft.com/office/drawing/2014/main" xmlns="" val="1815091974"/>
                    </a:ext>
                  </a:extLst>
                </a:gridCol>
                <a:gridCol w="1981199">
                  <a:extLst>
                    <a:ext uri="{9D8B030D-6E8A-4147-A177-3AD203B41FA5}">
                      <a16:colId xmlns:a16="http://schemas.microsoft.com/office/drawing/2014/main" xmlns="" val="1726897443"/>
                    </a:ext>
                  </a:extLst>
                </a:gridCol>
              </a:tblGrid>
              <a:tr h="66513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</a:t>
                      </a:r>
                    </a:p>
                  </a:txBody>
                  <a:tcPr marL="6399" marR="6399" marT="63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учителей, кто осуществил вход в ЭЖ хотя бы раз</a:t>
                      </a:r>
                    </a:p>
                  </a:txBody>
                  <a:tcPr marL="6399" marR="6399" marT="63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учителей, входящих в ЭЖ еженедельно</a:t>
                      </a:r>
                    </a:p>
                  </a:txBody>
                  <a:tcPr marL="6399" marR="6399" marT="639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2066730"/>
                  </a:ext>
                </a:extLst>
              </a:tr>
              <a:tr h="20127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Верещагинский ГО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906722948"/>
                  </a:ext>
                </a:extLst>
              </a:tr>
              <a:tr h="20127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Осинский ГО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084927064"/>
                  </a:ext>
                </a:extLst>
              </a:tr>
              <a:tr h="20127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Большесосновский МР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612107641"/>
                  </a:ext>
                </a:extLst>
              </a:tr>
              <a:tr h="20127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Кишертский МО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372779625"/>
                  </a:ext>
                </a:extLst>
              </a:tr>
              <a:tr h="20127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Сивинский МО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393357377"/>
                  </a:ext>
                </a:extLst>
              </a:tr>
              <a:tr h="20127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Юсьвинский МО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294137326"/>
                  </a:ext>
                </a:extLst>
              </a:tr>
              <a:tr h="20127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Юрлинский МО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566992615"/>
                  </a:ext>
                </a:extLst>
              </a:tr>
              <a:tr h="20127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Очёрский ГО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612062"/>
                  </a:ext>
                </a:extLst>
              </a:tr>
              <a:tr h="20127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Оханский ГО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0200467"/>
                  </a:ext>
                </a:extLst>
              </a:tr>
              <a:tr h="20127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Чернушинский ГО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3598441"/>
                  </a:ext>
                </a:extLst>
              </a:tr>
              <a:tr h="20127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Карагайский МО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3459"/>
                  </a:ext>
                </a:extLst>
              </a:tr>
              <a:tr h="20127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Нытвенский ГО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8886123"/>
                  </a:ext>
                </a:extLst>
              </a:tr>
              <a:tr h="20127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Косинский МО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434850"/>
                  </a:ext>
                </a:extLst>
              </a:tr>
              <a:tr h="20127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Красновишерский ГО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2445905"/>
                  </a:ext>
                </a:extLst>
              </a:tr>
              <a:tr h="20127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Октябрьский ГО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4749330"/>
                  </a:ext>
                </a:extLst>
              </a:tr>
              <a:tr h="20127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Ординский МО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463137"/>
                  </a:ext>
                </a:extLst>
              </a:tr>
              <a:tr h="20127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Гайнский МО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170490"/>
                  </a:ext>
                </a:extLst>
              </a:tr>
              <a:tr h="20127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Частинский МО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43527739"/>
                  </a:ext>
                </a:extLst>
              </a:tr>
              <a:tr h="20127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3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Гремячинский</a:t>
                      </a:r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3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2775292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Общий итог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9598778"/>
                  </a:ext>
                </a:extLst>
              </a:tr>
            </a:tbl>
          </a:graphicData>
        </a:graphic>
      </p:graphicFrame>
      <p:sp>
        <p:nvSpPr>
          <p:cNvPr id="6" name="Номер слайда 2">
            <a:extLst>
              <a:ext uri="{FF2B5EF4-FFF2-40B4-BE49-F238E27FC236}">
                <a16:creationId xmlns:a16="http://schemas.microsoft.com/office/drawing/2014/main" xmlns="" id="{5AD950D7-AEBB-4EF5-8A83-D067D343C3B5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CDCA28-0FA8-4F71-9980-C1A80ACCD755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39497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6">
            <a:extLst>
              <a:ext uri="{FF2B5EF4-FFF2-40B4-BE49-F238E27FC236}">
                <a16:creationId xmlns:a16="http://schemas.microsoft.com/office/drawing/2014/main" xmlns="" id="{1C68C4D4-7FA1-42C0-9DFF-9D67B125027D}"/>
              </a:ext>
            </a:extLst>
          </p:cNvPr>
          <p:cNvSpPr txBox="1">
            <a:spLocks/>
          </p:cNvSpPr>
          <p:nvPr/>
        </p:nvSpPr>
        <p:spPr>
          <a:xfrm>
            <a:off x="605287" y="123587"/>
            <a:ext cx="10515600" cy="4112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C00000"/>
                </a:solidFill>
              </a:rPr>
              <a:t>Мониторинг активности регистрации учащихся в ЭПОС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7D02AC8B-0733-4CD2-A43A-6A79B08258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05181320"/>
              </p:ext>
            </p:extLst>
          </p:nvPr>
        </p:nvGraphicFramePr>
        <p:xfrm>
          <a:off x="907960" y="764875"/>
          <a:ext cx="4955127" cy="512064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305981">
                  <a:extLst>
                    <a:ext uri="{9D8B030D-6E8A-4147-A177-3AD203B41FA5}">
                      <a16:colId xmlns:a16="http://schemas.microsoft.com/office/drawing/2014/main" xmlns="" val="294483128"/>
                    </a:ext>
                  </a:extLst>
                </a:gridCol>
                <a:gridCol w="1649146">
                  <a:extLst>
                    <a:ext uri="{9D8B030D-6E8A-4147-A177-3AD203B41FA5}">
                      <a16:colId xmlns:a16="http://schemas.microsoft.com/office/drawing/2014/main" xmlns="" val="1501287370"/>
                    </a:ext>
                  </a:extLst>
                </a:gridCol>
              </a:tblGrid>
              <a:tr h="626853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Муниципальное образование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Доля учащихся, зарегистрированных в ЭПОС (%)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15165389"/>
                  </a:ext>
                </a:extLst>
              </a:tr>
              <a:tr h="16964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Городской округ ЗАТО Звёздный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69</a:t>
                      </a:r>
                      <a:endParaRPr lang="ru-RU" sz="14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4459254"/>
                  </a:ext>
                </a:extLst>
              </a:tr>
              <a:tr h="16964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Бардымский муниципальный округ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65</a:t>
                      </a:r>
                      <a:endParaRPr lang="ru-RU" sz="14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48375463"/>
                  </a:ext>
                </a:extLst>
              </a:tr>
              <a:tr h="16964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Пермский городской округ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64</a:t>
                      </a:r>
                      <a:endParaRPr lang="ru-RU" sz="14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5348412"/>
                  </a:ext>
                </a:extLst>
              </a:tr>
              <a:tr h="16964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Городской округ город Кудымкар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64</a:t>
                      </a:r>
                      <a:endParaRPr lang="ru-RU" sz="14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6440341"/>
                  </a:ext>
                </a:extLst>
              </a:tr>
              <a:tr h="16964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 err="1">
                          <a:solidFill>
                            <a:schemeClr val="tx1"/>
                          </a:solidFill>
                          <a:effectLst/>
                        </a:rPr>
                        <a:t>Лысьвенский</a:t>
                      </a:r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 городской округ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62</a:t>
                      </a:r>
                      <a:endParaRPr lang="ru-RU" sz="14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0917538"/>
                  </a:ext>
                </a:extLst>
              </a:tr>
              <a:tr h="16964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Уинский муниципальный округ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59</a:t>
                      </a:r>
                      <a:endParaRPr lang="ru-RU" sz="14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7419773"/>
                  </a:ext>
                </a:extLst>
              </a:tr>
              <a:tr h="16964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Кудымкарский муниципальный округ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52</a:t>
                      </a:r>
                      <a:endParaRPr lang="ru-RU" sz="14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8873464"/>
                  </a:ext>
                </a:extLst>
              </a:tr>
              <a:tr h="16964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Пермский муниципальный район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52</a:t>
                      </a:r>
                      <a:endParaRPr lang="ru-RU" sz="14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6792155"/>
                  </a:ext>
                </a:extLst>
              </a:tr>
              <a:tr h="16964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Городской округ город Губаха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49</a:t>
                      </a:r>
                      <a:endParaRPr lang="ru-RU" sz="14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541036714"/>
                  </a:ext>
                </a:extLst>
              </a:tr>
              <a:tr h="16964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Городской округ город Кунгур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49</a:t>
                      </a:r>
                      <a:endParaRPr lang="ru-RU" sz="14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577878554"/>
                  </a:ext>
                </a:extLst>
              </a:tr>
              <a:tr h="16964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Чайковский городской округ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49</a:t>
                      </a:r>
                      <a:endParaRPr lang="ru-RU" sz="14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198898998"/>
                  </a:ext>
                </a:extLst>
              </a:tr>
              <a:tr h="16964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Александровский муниципальный округ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ru-RU" sz="14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927027564"/>
                  </a:ext>
                </a:extLst>
              </a:tr>
              <a:tr h="16964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 err="1">
                          <a:solidFill>
                            <a:schemeClr val="tx1"/>
                          </a:solidFill>
                          <a:effectLst/>
                        </a:rPr>
                        <a:t>Добрянский</a:t>
                      </a:r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 городской округ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ru-RU" sz="14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658895222"/>
                  </a:ext>
                </a:extLst>
              </a:tr>
              <a:tr h="16964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Кочёвский муниципальный округ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ru-RU" sz="14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485998672"/>
                  </a:ext>
                </a:extLst>
              </a:tr>
              <a:tr h="16964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Соликамский городской округ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46</a:t>
                      </a:r>
                      <a:endParaRPr lang="ru-RU" sz="14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610358846"/>
                  </a:ext>
                </a:extLst>
              </a:tr>
              <a:tr h="16964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Еловский муниципальный округ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46</a:t>
                      </a:r>
                      <a:endParaRPr lang="ru-RU" sz="14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758971225"/>
                  </a:ext>
                </a:extLst>
              </a:tr>
              <a:tr h="16964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Кунгурский муниципальный район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ru-RU" sz="14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460648731"/>
                  </a:ext>
                </a:extLst>
              </a:tr>
              <a:tr h="16964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Горнозаводский городской округ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ru-RU" sz="14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605090835"/>
                  </a:ext>
                </a:extLst>
              </a:tr>
              <a:tr h="16964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Куединский муниципальный округ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  <a:endParaRPr lang="ru-RU" sz="14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179625368"/>
                  </a:ext>
                </a:extLst>
              </a:tr>
              <a:tr h="16964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Берёзовский муниципальный округ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ru-RU" sz="14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108888852"/>
                  </a:ext>
                </a:extLst>
              </a:tr>
              <a:tr h="16964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Юсьвинский муниципальный округ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lang="ru-RU" sz="14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457743816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8FF682E3-7996-4536-9A0F-0F0634D1D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26381930"/>
              </p:ext>
            </p:extLst>
          </p:nvPr>
        </p:nvGraphicFramePr>
        <p:xfrm>
          <a:off x="6328913" y="764875"/>
          <a:ext cx="4955127" cy="597408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305981">
                  <a:extLst>
                    <a:ext uri="{9D8B030D-6E8A-4147-A177-3AD203B41FA5}">
                      <a16:colId xmlns:a16="http://schemas.microsoft.com/office/drawing/2014/main" xmlns="" val="778578173"/>
                    </a:ext>
                  </a:extLst>
                </a:gridCol>
                <a:gridCol w="1649146">
                  <a:extLst>
                    <a:ext uri="{9D8B030D-6E8A-4147-A177-3AD203B41FA5}">
                      <a16:colId xmlns:a16="http://schemas.microsoft.com/office/drawing/2014/main" xmlns="" val="446538073"/>
                    </a:ext>
                  </a:extLst>
                </a:gridCol>
              </a:tblGrid>
              <a:tr h="17405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Муниципальное образование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Доля учащихся, зарегистрированных в ЭПОС (%)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9294466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Чернушинский городской округ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596512285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Очёрский городской округ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866082826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Чердынский городской округ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295471092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Городской округ город Березники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936098426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Сивинский муниципальный округ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996605679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Ординский муниципальный округ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302350529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Гайнский муниципальный округ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597500268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Суксунский городской округ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221034494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Краснокамский городской округ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096252016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Осинский городской округ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51400700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Чусовской городской округ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197430513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Красновишерский городской округ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6281654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Ильинский городской округ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8786122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Нытвенский городской округ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1508678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Верещагинский городской округ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7675742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Кишертский муниципальный округ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8034236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Октябрьский городской округ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4996605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Карагайский муниципальный округ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5067604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Юрлинский муниципальный округ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6293857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Большесосновский муниципальный район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1277345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Частинский муниципальный округ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9917949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Гремячинский городской округ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1557681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Косинский муниципальный округ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7576271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Оханский городской округ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1824557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Общий итог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2069685"/>
                  </a:ext>
                </a:extLst>
              </a:tr>
            </a:tbl>
          </a:graphicData>
        </a:graphic>
      </p:graphicFrame>
      <p:sp>
        <p:nvSpPr>
          <p:cNvPr id="6" name="Номер слайда 2">
            <a:extLst>
              <a:ext uri="{FF2B5EF4-FFF2-40B4-BE49-F238E27FC236}">
                <a16:creationId xmlns:a16="http://schemas.microsoft.com/office/drawing/2014/main" xmlns="" id="{F59B40D0-BC26-486C-97F0-866D7D27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CACDCA28-0FA8-4F71-9980-C1A80ACCD755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48506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A0EED0D-5534-4DBA-BEEC-A599221D08D0}"/>
              </a:ext>
            </a:extLst>
          </p:cNvPr>
          <p:cNvSpPr txBox="1"/>
          <p:nvPr/>
        </p:nvSpPr>
        <p:spPr>
          <a:xfrm>
            <a:off x="0" y="1150727"/>
            <a:ext cx="12192000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Образовательные организации, где </a:t>
            </a:r>
            <a:r>
              <a:rPr lang="ru-RU" sz="2400" b="1" u="sng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0%</a:t>
            </a:r>
            <a:r>
              <a:rPr lang="ru-RU" sz="2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сотрудников, зарегистрированных в ЭПОС – </a:t>
            </a:r>
            <a:r>
              <a:rPr lang="ru-RU" sz="2400" b="1" u="sng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5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16F661EA-F969-4177-9F3E-06E6107439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20092592"/>
              </p:ext>
            </p:extLst>
          </p:nvPr>
        </p:nvGraphicFramePr>
        <p:xfrm>
          <a:off x="2077394" y="1741247"/>
          <a:ext cx="8037212" cy="157357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59773">
                  <a:extLst>
                    <a:ext uri="{9D8B030D-6E8A-4147-A177-3AD203B41FA5}">
                      <a16:colId xmlns:a16="http://schemas.microsoft.com/office/drawing/2014/main" xmlns="" val="3988756194"/>
                    </a:ext>
                  </a:extLst>
                </a:gridCol>
                <a:gridCol w="4977439">
                  <a:extLst>
                    <a:ext uri="{9D8B030D-6E8A-4147-A177-3AD203B41FA5}">
                      <a16:colId xmlns:a16="http://schemas.microsoft.com/office/drawing/2014/main" xmlns="" val="182911074"/>
                    </a:ext>
                  </a:extLst>
                </a:gridCol>
              </a:tblGrid>
              <a:tr h="4321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Муниципальное образование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Наименование ОО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48366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Гайнский муниципальный округ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Филиал "</a:t>
                      </a:r>
                      <a:r>
                        <a:rPr lang="ru-RU" sz="1400" dirty="0" err="1">
                          <a:effectLst/>
                        </a:rPr>
                        <a:t>Мысовская</a:t>
                      </a:r>
                      <a:r>
                        <a:rPr lang="ru-RU" sz="1400" dirty="0">
                          <a:effectLst/>
                        </a:rPr>
                        <a:t> ООШ" МБОУ "</a:t>
                      </a:r>
                      <a:r>
                        <a:rPr lang="ru-RU" sz="1400" dirty="0" err="1">
                          <a:effectLst/>
                        </a:rPr>
                        <a:t>Онылская</a:t>
                      </a:r>
                      <a:r>
                        <a:rPr lang="ru-RU" sz="1400" dirty="0">
                          <a:effectLst/>
                        </a:rPr>
                        <a:t> ООШ"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3201241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Частинский муниципальный округ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СП "</a:t>
                      </a:r>
                      <a:r>
                        <a:rPr lang="ru-RU" sz="1400" dirty="0" err="1">
                          <a:effectLst/>
                        </a:rPr>
                        <a:t>Пермяковская</a:t>
                      </a:r>
                      <a:r>
                        <a:rPr lang="ru-RU" sz="1400" dirty="0">
                          <a:effectLst/>
                        </a:rPr>
                        <a:t> начальная школа"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714782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Уинский муниципальный округ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МКОУ "</a:t>
                      </a:r>
                      <a:r>
                        <a:rPr lang="ru-RU" sz="1400" dirty="0" err="1">
                          <a:effectLst/>
                        </a:rPr>
                        <a:t>Барсаевская</a:t>
                      </a:r>
                      <a:r>
                        <a:rPr lang="ru-RU" sz="1400" dirty="0">
                          <a:effectLst/>
                        </a:rPr>
                        <a:t> начальная школа-детский сад"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174704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Юрлинский муниципальный округ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Филиал "</a:t>
                      </a:r>
                      <a:r>
                        <a:rPr lang="ru-RU" sz="1400" dirty="0" err="1">
                          <a:effectLst/>
                        </a:rPr>
                        <a:t>Сюрольская</a:t>
                      </a:r>
                      <a:r>
                        <a:rPr lang="ru-RU" sz="1400" dirty="0">
                          <a:effectLst/>
                        </a:rPr>
                        <a:t> начальная школа"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8695940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Юсьвинский муниципальный округ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Городищенская начальная школа-детский сад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36864375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6A5C01C-4A28-43C5-9579-8F0DAE62633D}"/>
              </a:ext>
            </a:extLst>
          </p:cNvPr>
          <p:cNvSpPr txBox="1"/>
          <p:nvPr/>
        </p:nvSpPr>
        <p:spPr>
          <a:xfrm>
            <a:off x="0" y="3384857"/>
            <a:ext cx="12192000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Образовательные организации, где </a:t>
            </a:r>
            <a:r>
              <a:rPr lang="ru-RU" sz="2400" b="1" u="sng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100%</a:t>
            </a:r>
            <a:r>
              <a:rPr lang="ru-RU" sz="2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учащихся, зарегистрированных в ЭПОС – </a:t>
            </a:r>
            <a:r>
              <a:rPr lang="ru-RU" sz="2400" b="1" u="sng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10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B145200B-2965-421A-BDD6-E1E640C12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20545724"/>
              </p:ext>
            </p:extLst>
          </p:nvPr>
        </p:nvGraphicFramePr>
        <p:xfrm>
          <a:off x="2077394" y="3905215"/>
          <a:ext cx="8037212" cy="268409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68399">
                  <a:extLst>
                    <a:ext uri="{9D8B030D-6E8A-4147-A177-3AD203B41FA5}">
                      <a16:colId xmlns:a16="http://schemas.microsoft.com/office/drawing/2014/main" xmlns="" val="3114182880"/>
                    </a:ext>
                  </a:extLst>
                </a:gridCol>
                <a:gridCol w="4968813">
                  <a:extLst>
                    <a:ext uri="{9D8B030D-6E8A-4147-A177-3AD203B41FA5}">
                      <a16:colId xmlns:a16="http://schemas.microsoft.com/office/drawing/2014/main" xmlns="" val="833372678"/>
                    </a:ext>
                  </a:extLst>
                </a:gridCol>
              </a:tblGrid>
              <a:tr h="4012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Муниципальное образование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ОО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62362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Пермский городской округ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МАОУ «Лицей № 2» г.Перми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81609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Бардымский муниципальный округ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 МАОУ "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Тюндюковская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СОШ" (с. Новый Ашап)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143036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Гайнский муниципальный округ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"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Верхнестарицкая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СОШ" филиал "Касимовская ООШ"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494034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Еловский муниципальный округ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МОУ "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Брюховская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ООШ им.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И.И.Злыгостева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250696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Кудымкарский муниципальный округ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МБООУ "Ленинская санаторная школа- интернат"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596758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Бардымский муниципальный округ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"Бардымская СКОШИ"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728514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Добрянский городской округ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"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Яринская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ООШ"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781984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Октябрьский городской округ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Филиал "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Уразметьевская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ООШ" МКОУ "Богородская СОШ"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411970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Юрлинский муниципальный округ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Филиал "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Елогская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основная школа"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39378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Юсьвинский муниципальный округ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"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Тукачевская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ООШ"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7044816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D328B07-84E7-4DBF-9968-A7B9FD4AC7CD}"/>
              </a:ext>
            </a:extLst>
          </p:cNvPr>
          <p:cNvSpPr txBox="1"/>
          <p:nvPr/>
        </p:nvSpPr>
        <p:spPr>
          <a:xfrm>
            <a:off x="0" y="106226"/>
            <a:ext cx="12192000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Образовательных организаций, где </a:t>
            </a:r>
            <a:r>
              <a:rPr lang="ru-RU" sz="2400" b="1" u="sng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100%</a:t>
            </a:r>
            <a:r>
              <a:rPr lang="ru-RU" sz="2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сотрудников, зарегистрированных в ЭПОС – </a:t>
            </a:r>
            <a:r>
              <a:rPr lang="ru-RU" sz="2400" b="1" u="sng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53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C01667F-579B-47AF-9484-FF14C6742540}"/>
              </a:ext>
            </a:extLst>
          </p:cNvPr>
          <p:cNvSpPr txBox="1"/>
          <p:nvPr/>
        </p:nvSpPr>
        <p:spPr>
          <a:xfrm>
            <a:off x="776378" y="576226"/>
            <a:ext cx="2278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*Файл в приложении</a:t>
            </a:r>
          </a:p>
        </p:txBody>
      </p:sp>
      <p:sp>
        <p:nvSpPr>
          <p:cNvPr id="9" name="Номер слайда 2">
            <a:extLst>
              <a:ext uri="{FF2B5EF4-FFF2-40B4-BE49-F238E27FC236}">
                <a16:creationId xmlns:a16="http://schemas.microsoft.com/office/drawing/2014/main" xmlns="" id="{07369FA2-3F96-4CAF-9518-F425ECEDA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8343"/>
            <a:ext cx="2743200" cy="365125"/>
          </a:xfrm>
        </p:spPr>
        <p:txBody>
          <a:bodyPr/>
          <a:lstStyle/>
          <a:p>
            <a:fld id="{CACDCA28-0FA8-4F71-9980-C1A80ACCD755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06106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30614A-4C4F-4B0E-BC10-6ED50A4CE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782" y="217893"/>
            <a:ext cx="11509278" cy="773112"/>
          </a:xfrm>
        </p:spPr>
        <p:txBody>
          <a:bodyPr>
            <a:noAutofit/>
          </a:bodyPr>
          <a:lstStyle/>
          <a:p>
            <a:pPr defTabSz="1022350"/>
            <a:r>
              <a:rPr lang="ru-RU" sz="2800" b="1" dirty="0">
                <a:solidFill>
                  <a:srgbClr val="C00000"/>
                </a:solidFill>
              </a:rPr>
              <a:t>Подключение зданий школ к высокоскоростному доступу к сети «Интернет»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>
              <a:defRPr/>
            </a:pPr>
            <a:fld id="{06BFC878-B5DA-419C-84C6-E4BBCD5A751D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00782" y="1160687"/>
          <a:ext cx="10512722" cy="1193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0A4C0ECA-B29B-472A-8115-14E636600B2A}"/>
              </a:ext>
            </a:extLst>
          </p:cNvPr>
          <p:cNvGraphicFramePr>
            <a:graphicFrameLocks noGrp="1"/>
          </p:cNvGraphicFramePr>
          <p:nvPr/>
        </p:nvGraphicFramePr>
        <p:xfrm>
          <a:off x="474005" y="2400740"/>
          <a:ext cx="11243989" cy="41150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97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233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9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9908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098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857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70326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8599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8790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77627"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1" u="none" strike="noStrike" dirty="0">
                          <a:effectLst/>
                        </a:rPr>
                        <a:t>№ п/п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1" u="none" strike="noStrike" dirty="0">
                          <a:effectLst/>
                        </a:rPr>
                        <a:t>Территория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1" u="none" strike="noStrike" dirty="0">
                          <a:effectLst/>
                        </a:rPr>
                        <a:t>%</a:t>
                      </a:r>
                      <a:br>
                        <a:rPr lang="ru-RU" sz="1200" b="1" u="none" strike="noStrike" dirty="0">
                          <a:effectLst/>
                        </a:rPr>
                      </a:br>
                      <a:r>
                        <a:rPr lang="ru-RU" sz="1200" b="1" u="none" strike="noStrike" dirty="0">
                          <a:effectLst/>
                        </a:rPr>
                        <a:t>на 2020 г.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Объектов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на 2021 г.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1" u="none" strike="noStrike" dirty="0">
                          <a:effectLst/>
                        </a:rPr>
                        <a:t>№ п/п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1" u="none" strike="noStrike" dirty="0">
                          <a:effectLst/>
                        </a:rPr>
                        <a:t>Территория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1" u="none" strike="noStrike" dirty="0">
                          <a:effectLst/>
                        </a:rPr>
                        <a:t>%</a:t>
                      </a:r>
                    </a:p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2020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г.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b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Объектов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на 2021 г.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5727"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Берёзовский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МО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</a:rPr>
                        <a:t>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Краснокамский ГО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88%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5727"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 город Березники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>
                          <a:effectLst/>
                        </a:rPr>
                        <a:t>25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Кудымкарский МО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88%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5727"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>
                          <a:effectLst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 ЗАТО Звёздный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</a:rPr>
                        <a:t>26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Красновишерский ГО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86%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5727"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>
                          <a:effectLst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Добрянский ГО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>
                          <a:effectLst/>
                        </a:rPr>
                        <a:t>27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Суксунский ГО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86%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5727"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>
                          <a:effectLst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Еловский МО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>
                          <a:effectLst/>
                        </a:rPr>
                        <a:t>28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Гремячинский ГО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5727"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>
                          <a:effectLst/>
                        </a:rPr>
                        <a:t>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Ильинский ГО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>
                          <a:effectLst/>
                        </a:rPr>
                        <a:t>29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Косинский МО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5727"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>
                          <a:effectLst/>
                        </a:rPr>
                        <a:t>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Кишертский МО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>
                          <a:effectLst/>
                        </a:rPr>
                        <a:t>30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Куединский МР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5727"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>
                          <a:effectLst/>
                        </a:rPr>
                        <a:t>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Кудымкарский ГО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</a:rPr>
                        <a:t>31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Чусовской ГО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81%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55727"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>
                          <a:effectLst/>
                        </a:rPr>
                        <a:t>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Кунгурский ГО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>
                          <a:effectLst/>
                        </a:rPr>
                        <a:t>32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Соликамский ГО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55727"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>
                          <a:effectLst/>
                        </a:rPr>
                        <a:t>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Очёрский ГО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>
                          <a:effectLst/>
                        </a:rPr>
                        <a:t>33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 город Губаха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55727"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>
                          <a:effectLst/>
                        </a:rPr>
                        <a:t>11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Сивинский МР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>
                          <a:effectLst/>
                        </a:rPr>
                        <a:t>34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Юрлинский МО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77%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55727"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>
                          <a:effectLst/>
                        </a:rPr>
                        <a:t>12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Уинский МО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>
                          <a:effectLst/>
                        </a:rPr>
                        <a:t>35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Бардымский МО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76%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55727"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>
                          <a:effectLst/>
                        </a:rPr>
                        <a:t>13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Чайковский ГО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>
                          <a:effectLst/>
                        </a:rPr>
                        <a:t>36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Чернушинский ГО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55727"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>
                          <a:effectLst/>
                        </a:rPr>
                        <a:t>14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Юсьвинский МО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>
                          <a:effectLst/>
                        </a:rPr>
                        <a:t>37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Нытвенский ГО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74%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55727"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>
                          <a:effectLst/>
                        </a:rPr>
                        <a:t>15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Пермский ГО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>
                          <a:effectLst/>
                        </a:rPr>
                        <a:t>38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Горнозаводский ГО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73%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55727"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>
                          <a:effectLst/>
                        </a:rPr>
                        <a:t>16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Пермский МР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>
                          <a:effectLst/>
                        </a:rPr>
                        <a:t>39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Осинский ГО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71%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55727"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>
                          <a:effectLst/>
                        </a:rPr>
                        <a:t>17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Карагайский МР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94%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>
                          <a:effectLst/>
                        </a:rPr>
                        <a:t>40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Кунгурский МР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55727"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>
                          <a:effectLst/>
                        </a:rPr>
                        <a:t>18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Большесосновский МР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>
                          <a:effectLst/>
                        </a:rPr>
                        <a:t>41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Ординский МО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55727"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>
                          <a:effectLst/>
                        </a:rPr>
                        <a:t>19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Лысьвенский ГО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>
                          <a:effectLst/>
                        </a:rPr>
                        <a:t>42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Чердынский ГО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55727"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>
                          <a:effectLst/>
                        </a:rPr>
                        <a:t>20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Александровский ГО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91%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>
                          <a:effectLst/>
                        </a:rPr>
                        <a:t>43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Гайнский МО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55727"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>
                          <a:effectLst/>
                        </a:rPr>
                        <a:t>21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Верещагинский ГО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91%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>
                          <a:effectLst/>
                        </a:rPr>
                        <a:t>44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Кочёвский МО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55727"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>
                          <a:effectLst/>
                        </a:rPr>
                        <a:t>22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 город Кизел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>
                          <a:effectLst/>
                        </a:rPr>
                        <a:t>45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Октябрьский ГО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55727"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>
                          <a:effectLst/>
                        </a:rPr>
                        <a:t>23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Оханский ГО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>
                          <a:effectLst/>
                        </a:rPr>
                        <a:t>46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Частинский МР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55727"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80000"/>
                        </a:lnSpc>
                      </a:pPr>
                      <a:r>
                        <a:rPr lang="ru-RU" sz="1200" b="1" u="none" strike="noStrike" dirty="0">
                          <a:effectLst/>
                        </a:rPr>
                        <a:t>Общий итог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1" u="none" strike="noStrike" dirty="0">
                          <a:effectLst/>
                        </a:rPr>
                        <a:t>86%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80000"/>
                        </a:lnSpc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72000" marR="72000" marT="0" marB="0" anchor="b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21375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2">
            <a:extLst>
              <a:ext uri="{FF2B5EF4-FFF2-40B4-BE49-F238E27FC236}">
                <a16:creationId xmlns:a16="http://schemas.microsoft.com/office/drawing/2014/main" xmlns="" id="{7BD963B8-03C7-43BD-9C36-BBD128D89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CACDCA28-0FA8-4F71-9980-C1A80ACCD755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3" name="Заголовок 6">
            <a:extLst>
              <a:ext uri="{FF2B5EF4-FFF2-40B4-BE49-F238E27FC236}">
                <a16:creationId xmlns:a16="http://schemas.microsoft.com/office/drawing/2014/main" xmlns="" id="{E5ADB8B0-F91F-45D5-9209-7D9525323506}"/>
              </a:ext>
            </a:extLst>
          </p:cNvPr>
          <p:cNvSpPr txBox="1">
            <a:spLocks/>
          </p:cNvSpPr>
          <p:nvPr/>
        </p:nvSpPr>
        <p:spPr>
          <a:xfrm>
            <a:off x="0" y="123587"/>
            <a:ext cx="12191999" cy="4112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C00000"/>
                </a:solidFill>
              </a:rPr>
              <a:t>Взаимодействие куратора от МОУО с цифровым куратором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ЦИР Пермского края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8BF167A-51E8-4928-B8CB-4174F8BF7D32}"/>
              </a:ext>
            </a:extLst>
          </p:cNvPr>
          <p:cNvSpPr txBox="1"/>
          <p:nvPr/>
        </p:nvSpPr>
        <p:spPr>
          <a:xfrm>
            <a:off x="493143" y="931651"/>
            <a:ext cx="1120571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238" indent="-630238" algn="just">
              <a:buFont typeface="Wingdings" panose="05000000000000000000" pitchFamily="2" charset="2"/>
              <a:buChar char="Ø"/>
            </a:pPr>
            <a:r>
              <a:rPr lang="ru-RU" sz="2800" dirty="0"/>
              <a:t>Мониторинг работы муниципального образования через модуль «Аналитика и отчётность».</a:t>
            </a:r>
          </a:p>
          <a:p>
            <a:pPr marL="630238" indent="-630238" algn="just">
              <a:buFont typeface="Wingdings" panose="05000000000000000000" pitchFamily="2" charset="2"/>
              <a:buChar char="Ø"/>
            </a:pPr>
            <a:r>
              <a:rPr lang="ru-RU" sz="2800" dirty="0"/>
              <a:t>Осуществление входа в тестовую школу. Получение логина и пароля. Запись на обучение.</a:t>
            </a:r>
          </a:p>
          <a:p>
            <a:pPr marL="630238" indent="-630238" algn="just">
              <a:buFont typeface="Wingdings" panose="05000000000000000000" pitchFamily="2" charset="2"/>
              <a:buChar char="Ø"/>
            </a:pPr>
            <a:r>
              <a:rPr lang="ru-RU" sz="2800" dirty="0"/>
              <a:t>Проведение дистанционных встреч с участием руководителей ОО и администраторов ЭПОС.</a:t>
            </a:r>
          </a:p>
          <a:p>
            <a:pPr marL="630238" indent="-630238" algn="just">
              <a:buFont typeface="Wingdings" panose="05000000000000000000" pitchFamily="2" charset="2"/>
              <a:buChar char="Ø"/>
            </a:pPr>
            <a:r>
              <a:rPr lang="ru-RU" sz="2800" dirty="0"/>
              <a:t>Решение проблем, с которыми ОО столкнулись массово.</a:t>
            </a:r>
          </a:p>
          <a:p>
            <a:pPr marL="630238" indent="-630238" algn="just">
              <a:buFont typeface="Wingdings" panose="05000000000000000000" pitchFamily="2" charset="2"/>
              <a:buChar char="Ø"/>
            </a:pPr>
            <a:r>
              <a:rPr lang="ru-RU" sz="2800" dirty="0"/>
              <a:t>Получение справок для сотрудников ОО, прошедших обучающие семинары по работе в ЭПОС.</a:t>
            </a:r>
          </a:p>
          <a:p>
            <a:pPr marL="630238" indent="-630238" algn="just">
              <a:buFont typeface="Wingdings" panose="05000000000000000000" pitchFamily="2" charset="2"/>
              <a:buChar char="Ø"/>
            </a:pPr>
            <a:r>
              <a:rPr lang="ru-RU" sz="2800" dirty="0"/>
              <a:t>Консультационная поддержка по работе сайта ЭПОС, ЭЖД ЭПОС.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9D7070D-0AC0-48F2-B188-E54389731506}"/>
              </a:ext>
            </a:extLst>
          </p:cNvPr>
          <p:cNvSpPr txBox="1"/>
          <p:nvPr/>
        </p:nvSpPr>
        <p:spPr>
          <a:xfrm>
            <a:off x="219974" y="6132865"/>
            <a:ext cx="106493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/>
              <a:t>*Обращение от ОО к цифровым кураторам осуществляется через заявку в техподдержку ЭПОС</a:t>
            </a:r>
          </a:p>
        </p:txBody>
      </p:sp>
    </p:spTree>
    <p:extLst>
      <p:ext uri="{BB962C8B-B14F-4D97-AF65-F5344CB8AC3E}">
        <p14:creationId xmlns:p14="http://schemas.microsoft.com/office/powerpoint/2010/main" xmlns="" val="723822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DD11AE3-0930-455E-BE62-EDDA2452A2B0}"/>
              </a:ext>
            </a:extLst>
          </p:cNvPr>
          <p:cNvSpPr txBox="1"/>
          <p:nvPr/>
        </p:nvSpPr>
        <p:spPr>
          <a:xfrm>
            <a:off x="159634" y="6071368"/>
            <a:ext cx="11284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Отчётный период выгрузки данных из модуля «Аналитика и отчётность» - </a:t>
            </a:r>
            <a:r>
              <a:rPr lang="ru-RU" sz="2000" b="1" u="sng" dirty="0"/>
              <a:t>месяц</a:t>
            </a:r>
            <a:r>
              <a:rPr lang="ru-RU" sz="2000" b="1" dirty="0"/>
              <a:t>. </a:t>
            </a:r>
            <a:endParaRPr lang="en-US" sz="2000" b="1" dirty="0"/>
          </a:p>
          <a:p>
            <a:r>
              <a:rPr lang="ru-RU" sz="2000" b="1" dirty="0"/>
              <a:t>Выгрузка отчётов – на </a:t>
            </a:r>
            <a:r>
              <a:rPr lang="ru-RU" sz="2000" b="1" u="sng" dirty="0"/>
              <a:t>8 день </a:t>
            </a:r>
            <a:r>
              <a:rPr lang="ru-RU" sz="2000" b="1" dirty="0"/>
              <a:t>после окончания отчётного периода.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BBD6F884-17E0-404B-80A3-49178A472E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07620713"/>
              </p:ext>
            </p:extLst>
          </p:nvPr>
        </p:nvGraphicFramePr>
        <p:xfrm>
          <a:off x="159634" y="587162"/>
          <a:ext cx="11844523" cy="482729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961131">
                  <a:extLst>
                    <a:ext uri="{9D8B030D-6E8A-4147-A177-3AD203B41FA5}">
                      <a16:colId xmlns:a16="http://schemas.microsoft.com/office/drawing/2014/main" xmlns="" val="2866111159"/>
                    </a:ext>
                  </a:extLst>
                </a:gridCol>
                <a:gridCol w="2961131">
                  <a:extLst>
                    <a:ext uri="{9D8B030D-6E8A-4147-A177-3AD203B41FA5}">
                      <a16:colId xmlns:a16="http://schemas.microsoft.com/office/drawing/2014/main" xmlns="" val="678546635"/>
                    </a:ext>
                  </a:extLst>
                </a:gridCol>
                <a:gridCol w="2961131">
                  <a:extLst>
                    <a:ext uri="{9D8B030D-6E8A-4147-A177-3AD203B41FA5}">
                      <a16:colId xmlns:a16="http://schemas.microsoft.com/office/drawing/2014/main" xmlns="" val="3044156990"/>
                    </a:ext>
                  </a:extLst>
                </a:gridCol>
                <a:gridCol w="2961130">
                  <a:extLst>
                    <a:ext uri="{9D8B030D-6E8A-4147-A177-3AD203B41FA5}">
                      <a16:colId xmlns:a16="http://schemas.microsoft.com/office/drawing/2014/main" xmlns="" val="1542885089"/>
                    </a:ext>
                  </a:extLst>
                </a:gridCol>
              </a:tblGrid>
              <a:tr h="5691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Гаражий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Анастасия Олеговна</a:t>
                      </a:r>
                    </a:p>
                    <a:p>
                      <a:pPr algn="ctr" fontAlgn="b"/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aogarajii@it.permkrai.ru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Захарова Наталья Николаевна</a:t>
                      </a:r>
                    </a:p>
                    <a:p>
                      <a:pPr algn="ctr" fontAlgn="b"/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nnzakharova@it.permkrai.ru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Ипатова Евгения Павловна</a:t>
                      </a:r>
                    </a:p>
                    <a:p>
                      <a:pPr algn="ctr" fontAlgn="ctr"/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epipatova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hlinkClick r:id="rId4"/>
                        </a:rPr>
                        <a:t>@it.permkrai.ru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1" u="none" strike="noStrike" dirty="0">
                          <a:effectLst/>
                        </a:rPr>
                        <a:t> </a:t>
                      </a:r>
                      <a:endParaRPr lang="ru-RU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Катнова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Татьяна Александровна</a:t>
                      </a:r>
                    </a:p>
                    <a:p>
                      <a:pPr algn="ctr" fontAlgn="b"/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hlinkClick r:id="rId5"/>
                        </a:rPr>
                        <a:t>takatnova@it.permkrai.ru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xmlns="" val="1071404059"/>
                  </a:ext>
                </a:extLst>
              </a:tr>
              <a:tr h="25048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Пермский ГО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Александровский МО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Гайнский МО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Кунгурский ГО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2104799631"/>
                  </a:ext>
                </a:extLst>
              </a:tr>
              <a:tr h="25048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Пермский МР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ГО город Кизел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Косинский МО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Кунгурский МР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775787762"/>
                  </a:ext>
                </a:extLst>
              </a:tr>
              <a:tr h="25048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Краевые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ГО город Губаха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Кочёвский МО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Кишертский МО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880064485"/>
                  </a:ext>
                </a:extLst>
              </a:tr>
              <a:tr h="25048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ГО Звездный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err="1">
                          <a:effectLst/>
                        </a:rPr>
                        <a:t>Гремячинский</a:t>
                      </a:r>
                      <a:r>
                        <a:rPr lang="ru-RU" sz="1400" u="none" strike="noStrike" dirty="0">
                          <a:effectLst/>
                        </a:rPr>
                        <a:t> ГО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Юрлинский МО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Суксунский ГО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3939297133"/>
                  </a:ext>
                </a:extLst>
              </a:tr>
              <a:tr h="25048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Краснокамский ГО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Горнозаводский ГО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Юсьвинский МО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Ординский МО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586394866"/>
                  </a:ext>
                </a:extLst>
              </a:tr>
              <a:tr h="250481">
                <a:tc rowSpan="12"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</a:p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</a:p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</a:p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</a:p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</a:p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</a:p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</a:p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</a:p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</a:p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</a:p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</a:p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Чусовской ГО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Кудымкарский ГО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Уинский МО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534048670"/>
                  </a:ext>
                </a:extLst>
              </a:tr>
              <a:tr h="250481">
                <a:tc vMerge="1"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err="1">
                          <a:effectLst/>
                        </a:rPr>
                        <a:t>Лысьвенский</a:t>
                      </a:r>
                      <a:r>
                        <a:rPr lang="ru-RU" sz="1400" u="none" strike="noStrike" dirty="0">
                          <a:effectLst/>
                        </a:rPr>
                        <a:t> ГО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Кудымкарский МО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Берёзовский МО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2602434016"/>
                  </a:ext>
                </a:extLst>
              </a:tr>
              <a:tr h="250481">
                <a:tc vMerge="1"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err="1">
                          <a:effectLst/>
                        </a:rPr>
                        <a:t>Добрянский</a:t>
                      </a:r>
                      <a:r>
                        <a:rPr lang="ru-RU" sz="1400" u="none" strike="noStrike" dirty="0">
                          <a:effectLst/>
                        </a:rPr>
                        <a:t> ГО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Чердынский ГО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Октябрьский ГО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2803711459"/>
                  </a:ext>
                </a:extLst>
              </a:tr>
              <a:tr h="250481">
                <a:tc vMerge="1"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Еловский МО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Красновишерский ГО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Чернушинский ГО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437664470"/>
                  </a:ext>
                </a:extLst>
              </a:tr>
              <a:tr h="250481">
                <a:tc vMerge="1"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Большесосновский МР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Сивинский МР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Бардымский МР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416464713"/>
                  </a:ext>
                </a:extLst>
              </a:tr>
              <a:tr h="250481">
                <a:tc vMerge="1"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Ильинский ГО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Карагайский МР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Куединский МР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884001427"/>
                  </a:ext>
                </a:extLst>
              </a:tr>
              <a:tr h="250481">
                <a:tc vMerge="1"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Оханский ГО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Нытвенский ГО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rowSpan="6"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</a:p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</a:p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</a:p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</a:p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</a:p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2212177243"/>
                  </a:ext>
                </a:extLst>
              </a:tr>
              <a:tr h="250481">
                <a:tc vMerge="1"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Осинский ГО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Соликамский ГО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3260511505"/>
                  </a:ext>
                </a:extLst>
              </a:tr>
              <a:tr h="250481">
                <a:tc vMerge="1"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Чайковский ГО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ГО город Березники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2907510326"/>
                  </a:ext>
                </a:extLst>
              </a:tr>
              <a:tr h="250481">
                <a:tc vMerge="1"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Частинский МР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</a:p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</a:p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757423771"/>
                  </a:ext>
                </a:extLst>
              </a:tr>
              <a:tr h="250481">
                <a:tc vMerge="1"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Очёрский ГО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3018604796"/>
                  </a:ext>
                </a:extLst>
              </a:tr>
              <a:tr h="250481">
                <a:tc vMerge="1"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Верещагинский ГО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93076553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4C6A9FC-A81B-4DBB-AE33-779EDF2E5C50}"/>
              </a:ext>
            </a:extLst>
          </p:cNvPr>
          <p:cNvSpPr txBox="1"/>
          <p:nvPr/>
        </p:nvSpPr>
        <p:spPr>
          <a:xfrm>
            <a:off x="347475" y="0"/>
            <a:ext cx="115283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Распределение цифровых кураторов по муниципалитетам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F97E074-8CA1-48B8-85B5-929AF5D38665}"/>
              </a:ext>
            </a:extLst>
          </p:cNvPr>
          <p:cNvSpPr txBox="1"/>
          <p:nvPr/>
        </p:nvSpPr>
        <p:spPr>
          <a:xfrm>
            <a:off x="73369" y="5664938"/>
            <a:ext cx="6774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Половникова Екатерина Юрьевна </a:t>
            </a:r>
            <a:r>
              <a:rPr lang="ru-RU" dirty="0"/>
              <a:t>– </a:t>
            </a:r>
            <a:r>
              <a:rPr lang="en-US" dirty="0">
                <a:hlinkClick r:id="rId6"/>
              </a:rPr>
              <a:t>eiupolovnikova@it.permkrai.ru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6" name="Номер слайда 2">
            <a:extLst>
              <a:ext uri="{FF2B5EF4-FFF2-40B4-BE49-F238E27FC236}">
                <a16:creationId xmlns:a16="http://schemas.microsoft.com/office/drawing/2014/main" xmlns="" id="{661EAF5C-F49D-466B-B2CE-F4FF783A6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CACDCA28-0FA8-4F71-9980-C1A80ACCD755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5371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6">
            <a:extLst>
              <a:ext uri="{FF2B5EF4-FFF2-40B4-BE49-F238E27FC236}">
                <a16:creationId xmlns:a16="http://schemas.microsoft.com/office/drawing/2014/main" xmlns="" id="{816D4E31-F4CC-4F9D-9F87-5F920150BE45}"/>
              </a:ext>
            </a:extLst>
          </p:cNvPr>
          <p:cNvSpPr txBox="1">
            <a:spLocks/>
          </p:cNvSpPr>
          <p:nvPr/>
        </p:nvSpPr>
        <p:spPr>
          <a:xfrm>
            <a:off x="0" y="123587"/>
            <a:ext cx="12191999" cy="4112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C00000"/>
                </a:solidFill>
              </a:rPr>
              <a:t>Дорожная карта  – январь-февраль 2021г.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C8B6EB6-E640-40FB-8314-388F17EA60DE}"/>
              </a:ext>
            </a:extLst>
          </p:cNvPr>
          <p:cNvSpPr txBox="1"/>
          <p:nvPr/>
        </p:nvSpPr>
        <p:spPr>
          <a:xfrm>
            <a:off x="284672" y="715991"/>
            <a:ext cx="11215666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238" indent="-630238" algn="just">
              <a:buFont typeface="Wingdings" panose="05000000000000000000" pitchFamily="2" charset="2"/>
              <a:buChar char="Ø"/>
            </a:pPr>
            <a:r>
              <a:rPr lang="ru-RU" sz="2500" dirty="0">
                <a:solidFill>
                  <a:srgbClr val="C00000"/>
                </a:solidFill>
              </a:rPr>
              <a:t>20-25 января </a:t>
            </a:r>
            <a:r>
              <a:rPr lang="ru-RU" sz="2500" dirty="0"/>
              <a:t>– анализ данных за декабрь по каждой школе, выяснение причин низкой доли качества заполнения ЭД (работа с модулем «Аналитика и отчётность»), выработка решений по исправлению ситуации на 2-ое полугодие.</a:t>
            </a:r>
          </a:p>
          <a:p>
            <a:pPr marL="630238" indent="-630238" algn="just">
              <a:buFont typeface="Wingdings" panose="05000000000000000000" pitchFamily="2" charset="2"/>
              <a:buChar char="Ø"/>
            </a:pPr>
            <a:r>
              <a:rPr lang="ru-RU" sz="2500" dirty="0">
                <a:solidFill>
                  <a:srgbClr val="C00000"/>
                </a:solidFill>
              </a:rPr>
              <a:t>25-31 января </a:t>
            </a:r>
            <a:r>
              <a:rPr lang="ru-RU" sz="2500" dirty="0"/>
              <a:t>– выверка списка школ (СП, филиалов и т.п.) в ИС «Контингент» и в ЭПОС.</a:t>
            </a:r>
          </a:p>
          <a:p>
            <a:pPr marL="630238" indent="-630238" algn="just">
              <a:buFont typeface="Wingdings" panose="05000000000000000000" pitchFamily="2" charset="2"/>
              <a:buChar char="Ø"/>
            </a:pPr>
            <a:r>
              <a:rPr lang="ru-RU" sz="2500" dirty="0">
                <a:solidFill>
                  <a:srgbClr val="C00000"/>
                </a:solidFill>
              </a:rPr>
              <a:t>20-28 января </a:t>
            </a:r>
            <a:r>
              <a:rPr lang="ru-RU" sz="2500" dirty="0"/>
              <a:t>– взаимодействие с цифровым куратором </a:t>
            </a:r>
            <a:r>
              <a:rPr lang="ru-RU" sz="2500" i="1" dirty="0"/>
              <a:t>(слайд 15).</a:t>
            </a:r>
          </a:p>
          <a:p>
            <a:pPr marL="630238" indent="-630238" algn="just">
              <a:buFont typeface="Wingdings" panose="05000000000000000000" pitchFamily="2" charset="2"/>
              <a:buChar char="Ø"/>
            </a:pPr>
            <a:r>
              <a:rPr lang="ru-RU" sz="2500" dirty="0">
                <a:solidFill>
                  <a:srgbClr val="C00000"/>
                </a:solidFill>
              </a:rPr>
              <a:t>1-7 февраля </a:t>
            </a:r>
            <a:r>
              <a:rPr lang="ru-RU" sz="2500" dirty="0"/>
              <a:t>– мониторинг прохождения КДО администраторами и учителями.</a:t>
            </a:r>
          </a:p>
          <a:p>
            <a:pPr marL="630238" indent="-630238" algn="just">
              <a:buFont typeface="Wingdings" panose="05000000000000000000" pitchFamily="2" charset="2"/>
              <a:buChar char="Ø"/>
            </a:pPr>
            <a:r>
              <a:rPr lang="ru-RU" sz="2500" dirty="0">
                <a:solidFill>
                  <a:srgbClr val="C00000"/>
                </a:solidFill>
              </a:rPr>
              <a:t>8-19 февраля </a:t>
            </a:r>
            <a:r>
              <a:rPr lang="ru-RU" sz="2500" dirty="0"/>
              <a:t>– прохождение обучающих семинаров по работе в тестовой школе ЭПОС (дистанционно).</a:t>
            </a:r>
          </a:p>
          <a:p>
            <a:pPr marL="630238" indent="-630238" algn="just">
              <a:buFont typeface="Wingdings" panose="05000000000000000000" pitchFamily="2" charset="2"/>
              <a:buChar char="Ø"/>
            </a:pPr>
            <a:r>
              <a:rPr lang="ru-RU" sz="2500" dirty="0">
                <a:solidFill>
                  <a:srgbClr val="C00000"/>
                </a:solidFill>
              </a:rPr>
              <a:t>По согласованию с МО </a:t>
            </a:r>
            <a:r>
              <a:rPr lang="ru-RU" sz="2500" dirty="0"/>
              <a:t>- проведение ВКС с участием руководителей и администраторов ЭПОС от ОО.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3934AE9-5FED-441C-8C06-A196AABAC18B}"/>
              </a:ext>
            </a:extLst>
          </p:cNvPr>
          <p:cNvSpPr txBox="1"/>
          <p:nvPr/>
        </p:nvSpPr>
        <p:spPr>
          <a:xfrm>
            <a:off x="189947" y="5811083"/>
            <a:ext cx="11064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*В модуле «Аналитика и отчётность» мониторинг на уровне МОУО осуществляется по отчётам  «Мониторинг качества заполнения ЭЖД (по школам)», «Мониторинг активности пользователей по школам», «Общие статистические данные». Остальные отчёты вспомогательные по каждой ОО в отдельности.</a:t>
            </a:r>
          </a:p>
        </p:txBody>
      </p:sp>
      <p:sp>
        <p:nvSpPr>
          <p:cNvPr id="6" name="Номер слайда 2">
            <a:extLst>
              <a:ext uri="{FF2B5EF4-FFF2-40B4-BE49-F238E27FC236}">
                <a16:creationId xmlns:a16="http://schemas.microsoft.com/office/drawing/2014/main" xmlns="" id="{3D7AD495-517A-498A-88DB-9DF4C5379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CACDCA28-0FA8-4F71-9980-C1A80ACCD755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82132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3431CFE-4EAD-4E05-B103-6054DC7685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25043"/>
          <a:stretch/>
        </p:blipFill>
        <p:spPr>
          <a:xfrm>
            <a:off x="1458595" y="1113342"/>
            <a:ext cx="9274811" cy="33990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58626A5-41E2-4EBB-B398-BB41EA5FD04D}"/>
              </a:ext>
            </a:extLst>
          </p:cNvPr>
          <p:cNvSpPr txBox="1"/>
          <p:nvPr/>
        </p:nvSpPr>
        <p:spPr>
          <a:xfrm>
            <a:off x="347475" y="0"/>
            <a:ext cx="1152835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Мобильное приложение ЭПОС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для учителей, учащихся, родителей</a:t>
            </a:r>
            <a:endParaRPr lang="ru-RU" sz="3200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58D0794-5C21-44A0-822B-F0A71A332A8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2764" y="4548553"/>
            <a:ext cx="3766472" cy="21710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8695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029" y="267152"/>
            <a:ext cx="10907485" cy="42953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Скорость доступа Интернет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55171" y="805540"/>
          <a:ext cx="11223171" cy="6284396"/>
        </p:xfrm>
        <a:graphic>
          <a:graphicData uri="http://schemas.openxmlformats.org/drawingml/2006/table">
            <a:tbl>
              <a:tblPr/>
              <a:tblGrid>
                <a:gridCol w="379689"/>
                <a:gridCol w="4891293"/>
                <a:gridCol w="2356307"/>
                <a:gridCol w="1820276"/>
                <a:gridCol w="1775606"/>
              </a:tblGrid>
              <a:tr h="49600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215867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200" b="1" i="0" u="none" strike="noStrike" dirty="0" err="1">
                          <a:solidFill>
                            <a:srgbClr val="215867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200" b="1" i="0" u="none" strike="noStrike" dirty="0">
                          <a:solidFill>
                            <a:srgbClr val="215867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200" b="1" i="0" u="none" strike="noStrike" dirty="0" err="1">
                          <a:solidFill>
                            <a:srgbClr val="215867"/>
                          </a:solidFill>
                          <a:latin typeface="Times New Roman"/>
                        </a:rPr>
                        <a:t>п</a:t>
                      </a:r>
                      <a:endParaRPr lang="ru-RU" sz="1200" b="1" i="0" u="none" strike="noStrike" dirty="0">
                        <a:solidFill>
                          <a:srgbClr val="215867"/>
                        </a:solidFill>
                        <a:latin typeface="Times New Roman"/>
                      </a:endParaRP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215867"/>
                          </a:solidFill>
                          <a:latin typeface="Times New Roman"/>
                        </a:rPr>
                        <a:t>Название организации</a:t>
                      </a: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215867"/>
                          </a:solidFill>
                          <a:latin typeface="Times New Roman"/>
                        </a:rPr>
                        <a:t>Провайдер, </a:t>
                      </a:r>
                      <a:r>
                        <a:rPr lang="ru-RU" sz="1200" b="1" i="0" u="none" strike="noStrike" dirty="0" smtClean="0">
                          <a:solidFill>
                            <a:srgbClr val="215867"/>
                          </a:solidFill>
                          <a:latin typeface="Times New Roman"/>
                        </a:rPr>
                        <a:t>услуги </a:t>
                      </a:r>
                      <a:r>
                        <a:rPr lang="ru-RU" sz="1200" b="1" i="0" u="none" strike="noStrike" dirty="0">
                          <a:solidFill>
                            <a:srgbClr val="215867"/>
                          </a:solidFill>
                          <a:latin typeface="Times New Roman"/>
                        </a:rPr>
                        <a:t>доступа к сети Интернет</a:t>
                      </a: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215867"/>
                          </a:solidFill>
                          <a:latin typeface="Times New Roman"/>
                        </a:rPr>
                        <a:t>Скорость доступа к сети Интернет по договору</a:t>
                      </a: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215867"/>
                          </a:solidFill>
                          <a:latin typeface="Times New Roman"/>
                        </a:rPr>
                        <a:t>Фактическая скорость доступа к сети Интернет</a:t>
                      </a: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282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МАОУ Гимназия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г.Нытвы (оба здания)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</a:pPr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ПАО "Ростелеком"</a:t>
                      </a: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4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Мбит/с</a:t>
                      </a: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4000"/>
                        </a:lnSpc>
                      </a:pPr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Мбит/с</a:t>
                      </a: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МБОУ ООШ №1 г.Нытва</a:t>
                      </a: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ПАО "</a:t>
                      </a:r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Ростелеком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4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Мбит/с</a:t>
                      </a: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4000"/>
                        </a:lnSpc>
                      </a:pPr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Мбит/с</a:t>
                      </a: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МБОУ ООШ №2 г.Нытва</a:t>
                      </a: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ПАО "</a:t>
                      </a:r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Ростелеком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4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Мбит/с</a:t>
                      </a: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4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Мбит/с</a:t>
                      </a: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МБОУ ООШ №2 СП </a:t>
                      </a:r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Воробьевская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начальная школа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-ДС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ПАО "</a:t>
                      </a:r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Ростелеком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4000"/>
                        </a:lnSpc>
                      </a:pPr>
                      <a:r>
                        <a:rPr lang="ru-RU" sz="15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0,13 М/бит</a:t>
                      </a: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4000"/>
                        </a:lnSpc>
                      </a:pPr>
                      <a:r>
                        <a:rPr lang="ru-RU" sz="1500" b="0" i="0" u="none" strike="noStrike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0,13 М/бит</a:t>
                      </a: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82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МБОУ СОШ №3 г. Нытва им. Ю.П. Чегодаева</a:t>
                      </a: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ПАО "</a:t>
                      </a:r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Ростелеком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4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Мбит/с</a:t>
                      </a: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4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7.54 Мбит/с</a:t>
                      </a: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МБОУ СОШ №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 СП </a:t>
                      </a:r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Чекменёвская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ООШ</a:t>
                      </a: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</a:pP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Beeline</a:t>
                      </a: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4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 10 Мб/сек</a:t>
                      </a: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4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 6 Мб/сек</a:t>
                      </a: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МБОУ СО школа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п.Уральский (оба здания)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ПАО "</a:t>
                      </a:r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Ростелеком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4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</a:t>
                      </a:r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/с</a:t>
                      </a: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4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</a:t>
                      </a:r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/с</a:t>
                      </a: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МБОУ НККК им. Атамана Ермака</a:t>
                      </a: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ПАО "</a:t>
                      </a:r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Ростелеком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4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</a:t>
                      </a:r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/с</a:t>
                      </a: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4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</a:t>
                      </a:r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/с</a:t>
                      </a: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МБОУ Григорьевская СОШ</a:t>
                      </a: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ПАО "</a:t>
                      </a:r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Ростелеком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4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0,13 Мбит/с</a:t>
                      </a: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4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0,03 Мбит/с</a:t>
                      </a: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82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МБОУ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ГСОШ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 ООШ № 89 ст. Григорьевская</a:t>
                      </a: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ПАО "</a:t>
                      </a:r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Ростелеком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4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0,13 Мбит/с</a:t>
                      </a: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4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0,13 Мбит/с</a:t>
                      </a: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82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МБОУ Григорьевская СОШ СП Запольская ООШ</a:t>
                      </a: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ООО "НПО"ЦОДИТ"</a:t>
                      </a: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4000"/>
                        </a:lnSpc>
                      </a:pPr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Мбит/с</a:t>
                      </a: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4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Мбит/с</a:t>
                      </a: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МБОУ Григорьевская СОШ СП  </a:t>
                      </a:r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Постаноговская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ООШ</a:t>
                      </a: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ООО "НПО"ЦОДИТ"</a:t>
                      </a: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4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Мбит/с</a:t>
                      </a: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4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Мбит/с</a:t>
                      </a: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МБОУ </a:t>
                      </a:r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Мокинская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ООШ</a:t>
                      </a: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ООО "НПО"ЦОДИТ"</a:t>
                      </a: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4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 Мбит/с</a:t>
                      </a: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4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 Мбит/с</a:t>
                      </a: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924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МБОУ СОШ "</a:t>
                      </a:r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Шерьинская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БШ"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</a:t>
                      </a:r>
                      <a:r>
                        <a:rPr lang="ru-RU" sz="15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адм-ии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ООО "Интернет Плюс"</a:t>
                      </a: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4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Мбит/сек</a:t>
                      </a: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4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Мбит/сек</a:t>
                      </a: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49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МБОУ СОШ "</a:t>
                      </a:r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Шерьинская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БШ"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фильтрацией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учащихся</a:t>
                      </a: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</a:pPr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ПАО "Ростелеком"</a:t>
                      </a: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4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Мбит/сек</a:t>
                      </a: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4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Мбит/сек</a:t>
                      </a: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  </a:t>
                      </a:r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Сергинская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ООШ </a:t>
                      </a:r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с.Сергино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для администрации</a:t>
                      </a: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</a:pPr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ООО "Интернет Плюс"</a:t>
                      </a: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4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Мбит/сек</a:t>
                      </a: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4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Мбит/сек</a:t>
                      </a: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7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  </a:t>
                      </a:r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Сергинская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ООШ </a:t>
                      </a:r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с.Сергино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фильтрацией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учащихся</a:t>
                      </a: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</a:pPr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ПАО "Ростелеком"</a:t>
                      </a: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4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Мбит/сек</a:t>
                      </a: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4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Мбит/сек</a:t>
                      </a: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МБОУ Чайковская СОШ</a:t>
                      </a: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</a:pPr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ООО "НПО"ЦОДИТ"</a:t>
                      </a: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4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Мбит/с</a:t>
                      </a: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4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Мбит/с</a:t>
                      </a: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МБОУ Чайковская СОШ филиал </a:t>
                      </a:r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Батуровская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школа</a:t>
                      </a: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ООО "НПО"ЦОДИТ"</a:t>
                      </a: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4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Мбит/с</a:t>
                      </a: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4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5.83 Мбит/с</a:t>
                      </a: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15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МБОУ "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СКОШ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Нытва</a:t>
                      </a: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ПАО "</a:t>
                      </a:r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Ростелеком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4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5,120 Мбит/с</a:t>
                      </a: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4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11,35 Мбит/с</a:t>
                      </a: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65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279" marR="2279" marT="227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МБОУ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СКОШ   СП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школа-интернат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4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АО "ЭР Телеком Холдинг"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4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Мбит/сек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57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Мбит/с</a:t>
                      </a:r>
                    </a:p>
                    <a:p>
                      <a:pPr algn="ctr">
                        <a:lnSpc>
                          <a:spcPct val="114000"/>
                        </a:lnSpc>
                      </a:pP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314" y="419621"/>
            <a:ext cx="10929257" cy="86868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Развитие внутренней ИТ-инфраструктуры образовательных организаций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393" y="1829670"/>
            <a:ext cx="10972800" cy="4653497"/>
          </a:xfrm>
        </p:spPr>
        <p:txBody>
          <a:bodyPr/>
          <a:lstStyle/>
          <a:p>
            <a:pPr marL="914400" lvl="1" indent="-514350"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800" b="1" dirty="0"/>
              <a:t>2019-2020 гг.: </a:t>
            </a:r>
            <a:r>
              <a:rPr lang="ru-RU" sz="1800" b="1" dirty="0">
                <a:solidFill>
                  <a:srgbClr val="C00000"/>
                </a:solidFill>
              </a:rPr>
              <a:t>173</a:t>
            </a:r>
            <a:r>
              <a:rPr lang="ru-RU" sz="1800" dirty="0"/>
              <a:t> комплекта оборудования для локальных сетей, систем видеонаблюдения и контроля управления доступом на сумму </a:t>
            </a:r>
            <a:r>
              <a:rPr lang="ru-RU" sz="1800" b="1" dirty="0">
                <a:solidFill>
                  <a:srgbClr val="C00000"/>
                </a:solidFill>
              </a:rPr>
              <a:t>300</a:t>
            </a:r>
            <a:r>
              <a:rPr lang="ru-RU" sz="1800" dirty="0"/>
              <a:t> млн. руб. +</a:t>
            </a:r>
            <a:r>
              <a:rPr lang="ru-RU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165,7 млн. руб.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на монтаж оборудования (всего различное оборудование было поставлено в </a:t>
            </a:r>
            <a:r>
              <a:rPr lang="ru-RU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346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 школ)</a:t>
            </a:r>
          </a:p>
          <a:p>
            <a:pPr marL="914400" lvl="1" indent="-514350"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ru-RU" sz="1800" dirty="0">
              <a:latin typeface="Calibri" panose="020F0502020204030204" pitchFamily="34" charset="0"/>
            </a:endParaRPr>
          </a:p>
          <a:p>
            <a:pPr marL="914400" lvl="1" indent="-514350"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ru-RU" sz="1800" dirty="0"/>
          </a:p>
          <a:p>
            <a:pPr marL="914400" lvl="1" indent="-514350"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ru-RU" sz="1800" dirty="0"/>
          </a:p>
          <a:p>
            <a:pPr marL="914400" lvl="1" indent="-514350"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ru-RU" sz="1800" dirty="0"/>
          </a:p>
          <a:p>
            <a:pPr marL="914400" lvl="1" indent="-514350"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ru-RU" sz="1800" dirty="0"/>
          </a:p>
          <a:p>
            <a:pPr marL="914400" lvl="1" indent="-514350"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800" b="1" dirty="0"/>
              <a:t>Октябрь 2020 г.: </a:t>
            </a:r>
            <a:r>
              <a:rPr lang="ru-RU" sz="1800" dirty="0"/>
              <a:t>обследование ИТ-инфраструктуры школ через мобильное приложение «Проверки России»</a:t>
            </a:r>
            <a:endParaRPr lang="ru-RU" sz="1800" b="1" dirty="0"/>
          </a:p>
          <a:p>
            <a:pPr marL="914400" lvl="1" indent="-514350"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800" b="1" dirty="0"/>
              <a:t>2021-2022 </a:t>
            </a:r>
            <a:r>
              <a:rPr lang="ru-RU" sz="1800" b="1" dirty="0" err="1"/>
              <a:t>гг</a:t>
            </a:r>
            <a:r>
              <a:rPr lang="ru-RU" sz="1800" b="1" dirty="0"/>
              <a:t>: </a:t>
            </a:r>
            <a:r>
              <a:rPr lang="ru-RU" sz="1800" dirty="0"/>
              <a:t>проектирование ИТ-инфраструктуры,</a:t>
            </a:r>
            <a:r>
              <a:rPr lang="ru-RU" sz="1800" b="1" dirty="0"/>
              <a:t> </a:t>
            </a:r>
            <a:r>
              <a:rPr lang="ru-RU" sz="1800" dirty="0"/>
              <a:t>оснащение и дооснащение </a:t>
            </a:r>
            <a:r>
              <a:rPr lang="ru-RU" sz="1800" b="1" dirty="0">
                <a:solidFill>
                  <a:srgbClr val="C00000"/>
                </a:solidFill>
              </a:rPr>
              <a:t>100%</a:t>
            </a:r>
            <a:r>
              <a:rPr lang="ru-RU" sz="1800" dirty="0"/>
              <a:t> школ сетевым оборудованием и </a:t>
            </a:r>
            <a:r>
              <a:rPr lang="en-US" sz="1800" dirty="0"/>
              <a:t>Wi-Fi </a:t>
            </a:r>
            <a:r>
              <a:rPr lang="ru-RU" sz="1800" dirty="0"/>
              <a:t>– более </a:t>
            </a:r>
            <a:r>
              <a:rPr lang="ru-RU" sz="1800" b="1" dirty="0">
                <a:solidFill>
                  <a:srgbClr val="C00000"/>
                </a:solidFill>
              </a:rPr>
              <a:t>600</a:t>
            </a:r>
            <a:r>
              <a:rPr lang="ru-RU" sz="1800" dirty="0"/>
              <a:t> млн. руб. на 2 года из федерального бюджета</a:t>
            </a:r>
            <a:endParaRPr lang="ru-RU" sz="20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83167"/>
            <a:ext cx="27432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DF0A3C6-AB34-4931-BBE3-ABC7CCFA91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6073" y="2711239"/>
            <a:ext cx="2133146" cy="142209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47F110C-8C0F-4C69-86CC-214420A642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5974" y="2813506"/>
            <a:ext cx="1467060" cy="110029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B910986-8AAB-4CB0-B642-8C0814CE3B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0918" y="2642665"/>
            <a:ext cx="1920280" cy="16916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119AAD5-A461-4759-A355-3EAEDC1CED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3927" y="2882080"/>
            <a:ext cx="1274742" cy="101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7522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79243" y="2992800"/>
            <a:ext cx="4635681" cy="14773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dirty="0" bmk="bookmark1">
                <a:ea typeface="Times New Roman" pitchFamily="18" charset="0"/>
                <a:cs typeface="Arial" pitchFamily="34" charset="0"/>
              </a:rPr>
              <a:t>Интерактивная</a:t>
            </a:r>
            <a:r>
              <a:rPr lang="en-US" dirty="0" bmk="bookmark1">
                <a:ea typeface="Times New Roman" pitchFamily="18" charset="0"/>
                <a:cs typeface="Arial" pitchFamily="34" charset="0"/>
              </a:rPr>
              <a:t> LED </a:t>
            </a:r>
            <a:r>
              <a:rPr lang="ru-RU" dirty="0" bmk="bookmark1">
                <a:ea typeface="Times New Roman" pitchFamily="18" charset="0"/>
                <a:cs typeface="Arial" pitchFamily="34" charset="0"/>
              </a:rPr>
              <a:t>панель</a:t>
            </a:r>
            <a:r>
              <a:rPr lang="en-US" dirty="0" bmk="bookmark1">
                <a:ea typeface="Times New Roman" pitchFamily="18" charset="0"/>
                <a:cs typeface="Arial" pitchFamily="34" charset="0"/>
              </a:rPr>
              <a:t> </a:t>
            </a:r>
            <a:endParaRPr lang="ru-RU" dirty="0" bmk="bookmark1">
              <a:ea typeface="Times New Roman" pitchFamily="18" charset="0"/>
              <a:cs typeface="Arial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dirty="0" err="1">
                <a:ea typeface="Times New Roman" pitchFamily="18" charset="0"/>
                <a:cs typeface="Arial" pitchFamily="34" charset="0"/>
              </a:rPr>
              <a:t>Ноутбук</a:t>
            </a:r>
            <a:r>
              <a:rPr lang="ru-RU" dirty="0">
                <a:ea typeface="Times New Roman" pitchFamily="18" charset="0"/>
                <a:cs typeface="Arial" pitchFamily="34" charset="0"/>
              </a:rPr>
              <a:t>и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>
                <a:ea typeface="Times New Roman" pitchFamily="18" charset="0"/>
                <a:cs typeface="Arial" pitchFamily="34" charset="0"/>
              </a:rPr>
              <a:t>для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>
                <a:ea typeface="Times New Roman" pitchFamily="18" charset="0"/>
                <a:cs typeface="Arial" pitchFamily="34" charset="0"/>
              </a:rPr>
              <a:t>управленческого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>
                <a:ea typeface="Times New Roman" pitchFamily="18" charset="0"/>
                <a:cs typeface="Arial" pitchFamily="34" charset="0"/>
              </a:rPr>
              <a:t>персонала</a:t>
            </a:r>
            <a:r>
              <a:rPr lang="ru-RU" dirty="0">
                <a:ea typeface="Times New Roman" pitchFamily="18" charset="0"/>
                <a:cs typeface="Arial" pitchFamily="34" charset="0"/>
              </a:rPr>
              <a:t> и учителей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dirty="0">
                <a:ea typeface="Times New Roman" pitchFamily="18" charset="0"/>
                <a:cs typeface="Arial" pitchFamily="34" charset="0"/>
              </a:rPr>
              <a:t>Комплект н</a:t>
            </a:r>
            <a:r>
              <a:rPr lang="en-US" dirty="0" err="1">
                <a:ea typeface="Times New Roman" pitchFamily="18" charset="0"/>
                <a:cs typeface="Arial" pitchFamily="34" charset="0"/>
              </a:rPr>
              <a:t>оутбук</a:t>
            </a:r>
            <a:r>
              <a:rPr lang="ru-RU" dirty="0" err="1">
                <a:ea typeface="Times New Roman" pitchFamily="18" charset="0"/>
                <a:cs typeface="Arial" pitchFamily="34" charset="0"/>
              </a:rPr>
              <a:t>ов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>
                <a:ea typeface="Times New Roman" pitchFamily="18" charset="0"/>
                <a:cs typeface="Arial" pitchFamily="34" charset="0"/>
              </a:rPr>
              <a:t>мобильного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>
                <a:ea typeface="Times New Roman" pitchFamily="18" charset="0"/>
                <a:cs typeface="Arial" pitchFamily="34" charset="0"/>
              </a:rPr>
              <a:t>класса</a:t>
            </a:r>
            <a:endParaRPr lang="ru-RU" dirty="0">
              <a:ea typeface="Times New Roman" pitchFamily="18" charset="0"/>
              <a:cs typeface="Arial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dirty="0">
                <a:ea typeface="Times New Roman" pitchFamily="18" charset="0"/>
                <a:cs typeface="Arial" pitchFamily="34" charset="0"/>
              </a:rPr>
              <a:t>Многофункциональные устройства</a:t>
            </a:r>
            <a:endParaRPr lang="en-US" dirty="0"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1025" y="1966206"/>
            <a:ext cx="50766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2020 год – </a:t>
            </a:r>
            <a:r>
              <a:rPr lang="ru-RU" b="1" dirty="0">
                <a:solidFill>
                  <a:srgbClr val="C00000"/>
                </a:solidFill>
              </a:rPr>
              <a:t>101 школа</a:t>
            </a:r>
            <a:endParaRPr lang="ru-RU" dirty="0"/>
          </a:p>
        </p:txBody>
      </p:sp>
      <p:pic>
        <p:nvPicPr>
          <p:cNvPr id="4098" name="Picture 2" descr="Китай 1080P образования smart плата сенсорного экрана с подвижной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555881" y="1399529"/>
            <a:ext cx="1843491" cy="2271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Изображение выглядит как стол, сидит, дисплей, другой&#10;&#10;Автоматически созданное описа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41551" y="2595258"/>
            <a:ext cx="3132578" cy="215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581025" y="2554985"/>
            <a:ext cx="300039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ea typeface="Times New Roman" pitchFamily="18" charset="0"/>
                <a:cs typeface="Arial" pitchFamily="34" charset="0"/>
              </a:rPr>
              <a:t>Комплект оборудования:</a:t>
            </a:r>
            <a:endParaRPr lang="en-US" sz="2800" dirty="0">
              <a:cs typeface="Arial" pitchFamily="34" charset="0"/>
            </a:endParaRPr>
          </a:p>
        </p:txBody>
      </p:sp>
      <p:pic>
        <p:nvPicPr>
          <p:cNvPr id="17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735943" y="3450977"/>
            <a:ext cx="1341135" cy="134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9EF6879E-172C-4820-ADBB-A773ADB72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245" y="1064090"/>
            <a:ext cx="9611170" cy="375417"/>
          </a:xfrm>
        </p:spPr>
        <p:txBody>
          <a:bodyPr/>
          <a:lstStyle/>
          <a:p>
            <a:r>
              <a:rPr lang="ru-RU" sz="1800" dirty="0"/>
              <a:t>Поставка оборудования для создания цифровой образовательной среды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009EA1B2-7473-4EAC-B1C3-B1B409942AF1}"/>
              </a:ext>
            </a:extLst>
          </p:cNvPr>
          <p:cNvSpPr txBox="1">
            <a:spLocks/>
          </p:cNvSpPr>
          <p:nvPr/>
        </p:nvSpPr>
        <p:spPr bwMode="auto">
          <a:xfrm>
            <a:off x="458245" y="165336"/>
            <a:ext cx="11559584" cy="79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 dirty="0"/>
              <a:t>Оснащение образовательных организаций компьютерной</a:t>
            </a:r>
            <a:br>
              <a:rPr lang="ru-RU" b="1" dirty="0"/>
            </a:br>
            <a:r>
              <a:rPr lang="ru-RU" b="1" dirty="0"/>
              <a:t>и презентационной техникой</a:t>
            </a:r>
          </a:p>
        </p:txBody>
      </p:sp>
      <p:pic>
        <p:nvPicPr>
          <p:cNvPr id="4099" name="Picture 3" descr="NEW HP PROBOOK 440 G6,I5,4GB,500GB 14″INCH SCREEN – Deprime Solutio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3182" y="1598426"/>
            <a:ext cx="2249653" cy="130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40C01D4-258B-4CA2-80E2-4F207709C13C}"/>
              </a:ext>
            </a:extLst>
          </p:cNvPr>
          <p:cNvSpPr txBox="1"/>
          <p:nvPr/>
        </p:nvSpPr>
        <p:spPr>
          <a:xfrm>
            <a:off x="479243" y="4967180"/>
            <a:ext cx="609456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Кроме того, за счет регионального бюджета</a:t>
            </a:r>
            <a:endParaRPr lang="en-US" sz="1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178</a:t>
            </a:r>
            <a:r>
              <a:rPr lang="ru-RU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школ</a:t>
            </a:r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оснащение компьютерной техникой в 2020 г.: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Планшеты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Ноутбуки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Проекторы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Компьютеры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858E464-6E89-4F89-98A6-370664B59A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84838" y="5311495"/>
            <a:ext cx="1395185" cy="65108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DFBC82A-0010-4A32-83FC-ECACAE8A4B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07744" y="5280492"/>
            <a:ext cx="758282" cy="8112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4BF4800-9F50-4E6B-9937-53542D13F2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9454" y="5210580"/>
            <a:ext cx="977663" cy="88115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D4623A7-E359-4FCC-87D9-E19F520A77B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7171" y="5259574"/>
            <a:ext cx="1459813" cy="881139"/>
          </a:xfrm>
          <a:prstGeom prst="rect">
            <a:avLst/>
          </a:prstGeom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64B45199-0FFD-410D-A2D5-EAAEE03CD970}"/>
              </a:ext>
            </a:extLst>
          </p:cNvPr>
          <p:cNvCxnSpPr/>
          <p:nvPr/>
        </p:nvCxnSpPr>
        <p:spPr>
          <a:xfrm>
            <a:off x="581025" y="4830212"/>
            <a:ext cx="1091565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Номер слайда 8">
            <a:extLst>
              <a:ext uri="{FF2B5EF4-FFF2-40B4-BE49-F238E27FC236}">
                <a16:creationId xmlns:a16="http://schemas.microsoft.com/office/drawing/2014/main" xmlns="" id="{CBE3191A-900E-41D4-9B1B-E8D6C9466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92876"/>
            <a:ext cx="2844800" cy="365125"/>
          </a:xfrm>
        </p:spPr>
        <p:txBody>
          <a:bodyPr/>
          <a:lstStyle/>
          <a:p>
            <a:pPr>
              <a:defRPr/>
            </a:pPr>
            <a:fld id="{D2A5C6D9-FC8F-41B8-91CC-A698CF986E1A}" type="slidenum">
              <a:rPr lang="ru-RU" altLang="ru-RU" sz="1200" smtClean="0"/>
              <a:pPr>
                <a:defRPr/>
              </a:pPr>
              <a:t>5</a:t>
            </a:fld>
            <a:endParaRPr lang="ru-RU" alt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341858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9EBFA75-E015-4757-A720-AD81D9A5E3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0512" y="600075"/>
            <a:ext cx="11610975" cy="5800725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001A143B-3F8D-495E-923B-CBBD06D28C93}"/>
              </a:ext>
            </a:extLst>
          </p:cNvPr>
          <p:cNvSpPr txBox="1">
            <a:spLocks/>
          </p:cNvSpPr>
          <p:nvPr/>
        </p:nvSpPr>
        <p:spPr>
          <a:xfrm>
            <a:off x="2062013" y="136526"/>
            <a:ext cx="8067975" cy="3893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C00000"/>
                </a:solidFill>
              </a:rPr>
              <a:t>Этапы внедрения ЭПОС.Школа</a:t>
            </a:r>
            <a:endParaRPr lang="ru-RU" dirty="0">
              <a:latin typeface="+mn-lt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2C5A454-3D63-4894-A67D-55D2F7BA0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5009"/>
            <a:ext cx="27432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07300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1BF895-E435-4427-AFEC-15B77E4F9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76" y="301924"/>
            <a:ext cx="11833467" cy="43132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Критерии качества заполнения электронных дневников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33E7DF6-3388-44B4-B615-D043F3325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192" y="905774"/>
            <a:ext cx="11369615" cy="5218981"/>
          </a:xfrm>
        </p:spPr>
        <p:txBody>
          <a:bodyPr>
            <a:noAutofit/>
          </a:bodyPr>
          <a:lstStyle/>
          <a:p>
            <a:pPr marL="217488" lvl="3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/>
              <a:t>Приказ Министерства образования и науки Пермского края - </a:t>
            </a:r>
            <a:r>
              <a:rPr lang="en-US" sz="2800" dirty="0">
                <a:hlinkClick r:id="rId2"/>
              </a:rPr>
              <a:t>https://clck.ru/SrGjK</a:t>
            </a:r>
            <a:r>
              <a:rPr lang="ru-RU" sz="2800" dirty="0"/>
              <a:t> </a:t>
            </a:r>
            <a:r>
              <a:rPr lang="en-US" sz="2800" dirty="0">
                <a:hlinkClick r:id="rId3"/>
              </a:rPr>
              <a:t>https://clck.ru/SrGqT</a:t>
            </a:r>
            <a:r>
              <a:rPr lang="ru-RU" sz="2800" dirty="0"/>
              <a:t> </a:t>
            </a:r>
          </a:p>
          <a:p>
            <a:pPr marL="217488" lvl="3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800" dirty="0"/>
          </a:p>
          <a:p>
            <a:pPr marL="217488" lvl="3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dirty="0">
                <a:solidFill>
                  <a:srgbClr val="FF0000"/>
                </a:solidFill>
              </a:rPr>
              <a:t>!</a:t>
            </a:r>
            <a:r>
              <a:rPr lang="ru-RU" sz="2800" dirty="0"/>
              <a:t> ЭД качественный, если </a:t>
            </a:r>
            <a:r>
              <a:rPr lang="ru-RU" sz="2800" u="sng" dirty="0"/>
              <a:t>все 4 услуги </a:t>
            </a:r>
            <a:r>
              <a:rPr lang="ru-RU" sz="2800" dirty="0"/>
              <a:t>предоставлены </a:t>
            </a:r>
          </a:p>
          <a:p>
            <a:pPr marL="449263" lvl="3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/>
              <a:t>в соответствии с приказом:</a:t>
            </a:r>
          </a:p>
          <a:p>
            <a:pPr marL="560388" lvl="3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800" dirty="0"/>
              <a:t>полнота заполнения тем уроков – 100% </a:t>
            </a:r>
          </a:p>
          <a:p>
            <a:pPr marL="534988" lvl="3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(</a:t>
            </a:r>
            <a:r>
              <a:rPr lang="ru-RU" sz="2400" i="1" dirty="0"/>
              <a:t>рабочая программа + расписание = КТП (достроить/обновить)</a:t>
            </a:r>
            <a:r>
              <a:rPr lang="ru-RU" sz="2400" dirty="0"/>
              <a:t>)</a:t>
            </a:r>
          </a:p>
          <a:p>
            <a:pPr marL="560388" lvl="3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800" dirty="0"/>
              <a:t>полнота заполнения ДЗ – 80%</a:t>
            </a:r>
          </a:p>
          <a:p>
            <a:pPr marL="560388" lvl="3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800" dirty="0"/>
              <a:t>своевременность выставления оценок – 98% </a:t>
            </a:r>
          </a:p>
          <a:p>
            <a:pPr marL="534988" lvl="3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i="1" dirty="0"/>
              <a:t>(7 рабочих дней)</a:t>
            </a:r>
          </a:p>
          <a:p>
            <a:pPr marL="560388" lvl="3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800" dirty="0"/>
              <a:t>своевременность выставления отметок об отсутствии – 98% </a:t>
            </a:r>
          </a:p>
          <a:p>
            <a:pPr marL="534988" lvl="3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i="1" dirty="0"/>
              <a:t>(текущий день)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6A2CA28-C428-41B6-B179-2AC4543A9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5009"/>
            <a:ext cx="27432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34204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D211C7B-29D5-478E-8E7A-F9C3E7B9429C}"/>
              </a:ext>
            </a:extLst>
          </p:cNvPr>
          <p:cNvSpPr txBox="1"/>
          <p:nvPr/>
        </p:nvSpPr>
        <p:spPr>
          <a:xfrm>
            <a:off x="337868" y="-8626"/>
            <a:ext cx="1151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Мониторинг качества заполнения ЭЖД во всех ОО Пермского края 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xmlns="" id="{09EBDCCF-5771-417E-9463-61BC6E6A97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40336601"/>
              </p:ext>
            </p:extLst>
          </p:nvPr>
        </p:nvGraphicFramePr>
        <p:xfrm>
          <a:off x="569343" y="520230"/>
          <a:ext cx="11389814" cy="62392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62415">
                  <a:extLst>
                    <a:ext uri="{9D8B030D-6E8A-4147-A177-3AD203B41FA5}">
                      <a16:colId xmlns:a16="http://schemas.microsoft.com/office/drawing/2014/main" xmlns="" val="3893269394"/>
                    </a:ext>
                  </a:extLst>
                </a:gridCol>
                <a:gridCol w="1456113">
                  <a:extLst>
                    <a:ext uri="{9D8B030D-6E8A-4147-A177-3AD203B41FA5}">
                      <a16:colId xmlns:a16="http://schemas.microsoft.com/office/drawing/2014/main" xmlns="" val="1908959984"/>
                    </a:ext>
                  </a:extLst>
                </a:gridCol>
                <a:gridCol w="1456113">
                  <a:extLst>
                    <a:ext uri="{9D8B030D-6E8A-4147-A177-3AD203B41FA5}">
                      <a16:colId xmlns:a16="http://schemas.microsoft.com/office/drawing/2014/main" xmlns="" val="511495358"/>
                    </a:ext>
                  </a:extLst>
                </a:gridCol>
                <a:gridCol w="1342220">
                  <a:extLst>
                    <a:ext uri="{9D8B030D-6E8A-4147-A177-3AD203B41FA5}">
                      <a16:colId xmlns:a16="http://schemas.microsoft.com/office/drawing/2014/main" xmlns="" val="2718324571"/>
                    </a:ext>
                  </a:extLst>
                </a:gridCol>
                <a:gridCol w="969105">
                  <a:extLst>
                    <a:ext uri="{9D8B030D-6E8A-4147-A177-3AD203B41FA5}">
                      <a16:colId xmlns:a16="http://schemas.microsoft.com/office/drawing/2014/main" xmlns="" val="93768289"/>
                    </a:ext>
                  </a:extLst>
                </a:gridCol>
                <a:gridCol w="603848">
                  <a:extLst>
                    <a:ext uri="{9D8B030D-6E8A-4147-A177-3AD203B41FA5}">
                      <a16:colId xmlns:a16="http://schemas.microsoft.com/office/drawing/2014/main" xmlns="" val="35654202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сентябрь</a:t>
                      </a:r>
                    </a:p>
                  </a:txBody>
                  <a:tcPr anchor="ctr"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октябрь</a:t>
                      </a:r>
                    </a:p>
                  </a:txBody>
                  <a:tcPr anchor="ctr"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ноябрь</a:t>
                      </a:r>
                    </a:p>
                  </a:txBody>
                  <a:tcPr anchor="ctr"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/>
                        <a:t>декабрь</a:t>
                      </a:r>
                      <a:endParaRPr lang="ru-RU" b="1" dirty="0"/>
                    </a:p>
                  </a:txBody>
                  <a:tcPr anchor="ctr"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89939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800" b="1" i="0" u="none" strike="noStrike" dirty="0">
                          <a:effectLst/>
                          <a:latin typeface="Calibri" panose="020F0502020204030204" pitchFamily="34" charset="0"/>
                        </a:rPr>
                        <a:t>Доля ЭД, где все услуги предоставлены качественно </a:t>
                      </a:r>
                      <a:endParaRPr lang="ru-RU" dirty="0"/>
                    </a:p>
                  </a:txBody>
                  <a:tcP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13%</a:t>
                      </a:r>
                    </a:p>
                  </a:txBody>
                  <a:tcPr anchor="ctr"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19%</a:t>
                      </a:r>
                    </a:p>
                  </a:txBody>
                  <a:tcPr anchor="ctr"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36%</a:t>
                      </a:r>
                    </a:p>
                  </a:txBody>
                  <a:tcPr anchor="ctr"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>
                          <a:effectLst/>
                          <a:latin typeface="Calibri" panose="020F0502020204030204" pitchFamily="34" charset="0"/>
                        </a:rPr>
                        <a:t>45%</a:t>
                      </a:r>
                      <a:endParaRPr lang="ru-RU" b="1" dirty="0"/>
                    </a:p>
                  </a:txBody>
                  <a:tcPr anchor="ctr"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06816852"/>
                  </a:ext>
                </a:extLst>
              </a:tr>
              <a:tr h="34838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i="1" dirty="0">
                          <a:latin typeface="Calibri" panose="020F0502020204030204" pitchFamily="34" charset="0"/>
                        </a:rPr>
                        <a:t>Доля ЭД, в которых 98% отметок </a:t>
                      </a:r>
                      <a:r>
                        <a:rPr lang="ru-RU" b="1" i="1" dirty="0">
                          <a:latin typeface="Calibri" panose="020F0502020204030204" pitchFamily="34" charset="0"/>
                        </a:rPr>
                        <a:t>о пропусках </a:t>
                      </a:r>
                      <a:r>
                        <a:rPr lang="ru-RU" i="1" dirty="0">
                          <a:latin typeface="Calibri" panose="020F0502020204030204" pitchFamily="34" charset="0"/>
                        </a:rPr>
                        <a:t>уроков выставлены своевременно </a:t>
                      </a:r>
                      <a:endParaRPr lang="ru-RU" i="1" dirty="0"/>
                    </a:p>
                  </a:txBody>
                  <a:tcPr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50%</a:t>
                      </a:r>
                    </a:p>
                  </a:txBody>
                  <a:tcPr anchor="ctr"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62%</a:t>
                      </a:r>
                    </a:p>
                  </a:txBody>
                  <a:tcPr anchor="ctr"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85%</a:t>
                      </a:r>
                    </a:p>
                  </a:txBody>
                  <a:tcPr anchor="ctr"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>
                          <a:latin typeface="Calibri" panose="020F0502020204030204" pitchFamily="34" charset="0"/>
                        </a:rPr>
                        <a:t>91%</a:t>
                      </a:r>
                      <a:endParaRPr lang="ru-RU" b="1" dirty="0"/>
                    </a:p>
                  </a:txBody>
                  <a:tcPr anchor="ctr"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1331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i="1" dirty="0">
                          <a:latin typeface="Calibri" panose="020F0502020204030204" pitchFamily="34" charset="0"/>
                        </a:rPr>
                        <a:t>Доля ЭД, в которых информация </a:t>
                      </a:r>
                      <a:r>
                        <a:rPr lang="ru-RU" b="1" i="1" dirty="0">
                          <a:latin typeface="Calibri" panose="020F0502020204030204" pitchFamily="34" charset="0"/>
                        </a:rPr>
                        <a:t>о домашнем задании</a:t>
                      </a:r>
                      <a:r>
                        <a:rPr lang="ru-RU" i="1" dirty="0">
                          <a:latin typeface="Calibri" panose="020F0502020204030204" pitchFamily="34" charset="0"/>
                        </a:rPr>
                        <a:t> представлена в 80% уроков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31%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37%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62%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>
                          <a:latin typeface="Calibri" panose="020F0502020204030204" pitchFamily="34" charset="0"/>
                        </a:rPr>
                        <a:t>72%</a:t>
                      </a:r>
                      <a:endParaRPr lang="ru-RU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4745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1" u="none" strike="noStrike" dirty="0">
                          <a:effectLst/>
                          <a:latin typeface="Calibri" panose="020F0502020204030204" pitchFamily="34" charset="0"/>
                        </a:rPr>
                        <a:t>Доля ЭД, в которых сведения </a:t>
                      </a:r>
                      <a:r>
                        <a:rPr lang="ru-RU" sz="1800" b="1" i="1" u="none" strike="noStrike" dirty="0">
                          <a:effectLst/>
                          <a:latin typeface="Calibri" panose="020F0502020204030204" pitchFamily="34" charset="0"/>
                        </a:rPr>
                        <a:t>об изучаемых темах</a:t>
                      </a:r>
                      <a:r>
                        <a:rPr lang="ru-RU" sz="1800" b="0" i="1" u="none" strike="noStrike" dirty="0">
                          <a:effectLst/>
                          <a:latin typeface="Calibri" panose="020F0502020204030204" pitchFamily="34" charset="0"/>
                        </a:rPr>
                        <a:t> представлены в 100% уроков 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47%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54%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70%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>
                          <a:effectLst/>
                          <a:latin typeface="Calibri" panose="020F0502020204030204" pitchFamily="34" charset="0"/>
                        </a:rPr>
                        <a:t>64%</a:t>
                      </a:r>
                      <a:endParaRPr lang="ru-RU" b="1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7864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1" u="none" strike="noStrike" dirty="0">
                          <a:effectLst/>
                          <a:latin typeface="Calibri" panose="020F0502020204030204" pitchFamily="34" charset="0"/>
                        </a:rPr>
                        <a:t>Доля дневников, в которых 98% </a:t>
                      </a:r>
                      <a:r>
                        <a:rPr lang="ru-RU" sz="1800" b="1" i="1" u="none" strike="noStrike" dirty="0">
                          <a:effectLst/>
                          <a:latin typeface="Calibri" panose="020F0502020204030204" pitchFamily="34" charset="0"/>
                        </a:rPr>
                        <a:t>оценок</a:t>
                      </a:r>
                      <a:r>
                        <a:rPr lang="ru-RU" sz="1800" b="0" i="1" u="none" strike="noStrike" dirty="0">
                          <a:effectLst/>
                          <a:latin typeface="Calibri" panose="020F0502020204030204" pitchFamily="34" charset="0"/>
                        </a:rPr>
                        <a:t> выставлены своевременно</a:t>
                      </a:r>
                      <a:r>
                        <a:rPr lang="ru-RU" i="1" dirty="0">
                          <a:latin typeface="Calibri" panose="020F0502020204030204" pitchFamily="34" charset="0"/>
                        </a:rPr>
                        <a:t> 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21%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33%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47%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</a:rPr>
                        <a:t>59</a:t>
                      </a:r>
                      <a:r>
                        <a:rPr lang="ru-RU" sz="1800" b="1" i="0" u="none" strike="noStrike" dirty="0"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ru-RU" b="1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71159779"/>
                  </a:ext>
                </a:extLst>
              </a:tr>
              <a:tr h="26822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>
                          <a:effectLst/>
                          <a:latin typeface="Calibri" panose="020F0502020204030204" pitchFamily="34" charset="0"/>
                        </a:rPr>
                        <a:t>Количество школ, где электронных дневников, заполненных качественно: </a:t>
                      </a:r>
                      <a:endParaRPr lang="ru-RU" b="1" dirty="0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05188628"/>
                  </a:ext>
                </a:extLst>
              </a:tr>
              <a:tr h="3718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/>
                        <a:t>Количество школ (% школ)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ЭД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3317593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1" u="none" strike="noStrike" dirty="0">
                          <a:effectLst/>
                          <a:latin typeface="Calibri" panose="020F0502020204030204" pitchFamily="34" charset="0"/>
                        </a:rPr>
                        <a:t>99-100%</a:t>
                      </a:r>
                      <a:endParaRPr lang="ru-RU" i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9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15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60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93 </a:t>
                      </a:r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(14%) </a:t>
                      </a:r>
                      <a:endParaRPr lang="ru-RU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/>
                        <a:t>67983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909661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i="1" dirty="0"/>
                        <a:t>от 80 до 98%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12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28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82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/>
                        <a:t>103 </a:t>
                      </a:r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(15%)</a:t>
                      </a:r>
                      <a:endParaRPr lang="ru-RU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77921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98895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i="1" dirty="0"/>
                        <a:t>от 50 до 79%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19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40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64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/>
                        <a:t>86 </a:t>
                      </a:r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(13%)</a:t>
                      </a:r>
                      <a:endParaRPr lang="ru-RU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46172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7952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i="1" dirty="0"/>
                        <a:t>меньше 50%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306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321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348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/>
                        <a:t>269 </a:t>
                      </a:r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(39%)</a:t>
                      </a:r>
                      <a:endParaRPr lang="ru-RU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118608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4231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i="1" dirty="0"/>
                        <a:t>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337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279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129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132 </a:t>
                      </a:r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(19%)</a:t>
                      </a:r>
                      <a:endParaRPr lang="ru-RU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10786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2960407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i="1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b="1" dirty="0"/>
                        <a:t>683</a:t>
                      </a:r>
                      <a:endParaRPr lang="ru-RU" i="1" dirty="0"/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4249"/>
                  </a:ext>
                </a:extLst>
              </a:tr>
            </a:tbl>
          </a:graphicData>
        </a:graphic>
      </p:graphicFrame>
      <p:sp>
        <p:nvSpPr>
          <p:cNvPr id="5" name="Номер слайда 2">
            <a:extLst>
              <a:ext uri="{FF2B5EF4-FFF2-40B4-BE49-F238E27FC236}">
                <a16:creationId xmlns:a16="http://schemas.microsoft.com/office/drawing/2014/main" xmlns="" id="{9F330F7C-17C5-4950-A264-D24EC0848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9387"/>
            <a:ext cx="2743200" cy="365125"/>
          </a:xfrm>
        </p:spPr>
        <p:txBody>
          <a:bodyPr/>
          <a:lstStyle/>
          <a:p>
            <a:fld id="{CACDCA28-0FA8-4F71-9980-C1A80ACCD755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1956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C2B745C-EBC3-4D7C-BCE7-06F9C312D64C}"/>
              </a:ext>
            </a:extLst>
          </p:cNvPr>
          <p:cNvSpPr txBox="1"/>
          <p:nvPr/>
        </p:nvSpPr>
        <p:spPr>
          <a:xfrm>
            <a:off x="1049501" y="0"/>
            <a:ext cx="9962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Мониторинг качества заполнения ЭЖД – </a:t>
            </a:r>
            <a:r>
              <a:rPr lang="ru-RU" sz="2800" b="1" i="1" u="sng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декабрь 2020г.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B764F99-BDE3-4503-B268-E2B55175F76A}"/>
              </a:ext>
            </a:extLst>
          </p:cNvPr>
          <p:cNvSpPr txBox="1"/>
          <p:nvPr/>
        </p:nvSpPr>
        <p:spPr>
          <a:xfrm>
            <a:off x="187194" y="457200"/>
            <a:ext cx="10242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*Выгрузка сделана из модуля «Аналитика и отчётность» 11.01.2021 за период 01-31.12.2020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451C11FA-1FE0-4487-8C72-E057A6D4CB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5370954"/>
              </p:ext>
            </p:extLst>
          </p:nvPr>
        </p:nvGraphicFramePr>
        <p:xfrm>
          <a:off x="493143" y="793473"/>
          <a:ext cx="5312434" cy="549608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97964">
                  <a:extLst>
                    <a:ext uri="{9D8B030D-6E8A-4147-A177-3AD203B41FA5}">
                      <a16:colId xmlns:a16="http://schemas.microsoft.com/office/drawing/2014/main" xmlns="" val="3743110307"/>
                    </a:ext>
                  </a:extLst>
                </a:gridCol>
                <a:gridCol w="3044148">
                  <a:extLst>
                    <a:ext uri="{9D8B030D-6E8A-4147-A177-3AD203B41FA5}">
                      <a16:colId xmlns:a16="http://schemas.microsoft.com/office/drawing/2014/main" xmlns="" val="4047922214"/>
                    </a:ext>
                  </a:extLst>
                </a:gridCol>
                <a:gridCol w="1970322">
                  <a:extLst>
                    <a:ext uri="{9D8B030D-6E8A-4147-A177-3AD203B41FA5}">
                      <a16:colId xmlns:a16="http://schemas.microsoft.com/office/drawing/2014/main" xmlns="" val="836585653"/>
                    </a:ext>
                  </a:extLst>
                </a:gridCol>
              </a:tblGrid>
              <a:tr h="13538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№</a:t>
                      </a:r>
                    </a:p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п/п</a:t>
                      </a:r>
                    </a:p>
                  </a:txBody>
                  <a:tcPr marL="3968" marR="3968" marT="39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Муниципальное образование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8" marR="3968" marT="39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Доля ЭД, где все услуги предоставлены качественно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8" marR="3968" marT="39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92797701"/>
                  </a:ext>
                </a:extLst>
              </a:tr>
              <a:tr h="135386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</a:t>
                      </a:r>
                    </a:p>
                  </a:txBody>
                  <a:tcPr marL="3968" marR="3968" marT="3968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Лысьвенский городской округ</a:t>
                      </a: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84,7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977457"/>
                  </a:ext>
                </a:extLst>
              </a:tr>
              <a:tr h="135386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968" marR="3968" marT="3968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Городской округ город Кунгур</a:t>
                      </a: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77,9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5315602"/>
                  </a:ext>
                </a:extLst>
              </a:tr>
              <a:tr h="135386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968" marR="3968" marT="3968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Кунгурский муниципальный район</a:t>
                      </a: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73,0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4579484"/>
                  </a:ext>
                </a:extLst>
              </a:tr>
              <a:tr h="135386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968" marR="3968" marT="3968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Чердынский городской округ</a:t>
                      </a: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72,8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4328449"/>
                  </a:ext>
                </a:extLst>
              </a:tr>
              <a:tr h="135386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968" marR="3968" marT="3968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Пермский городской округ</a:t>
                      </a: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72,0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1656887"/>
                  </a:ext>
                </a:extLst>
              </a:tr>
              <a:tr h="135386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968" marR="3968" marT="3968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Пермский муниципальный район</a:t>
                      </a:r>
                    </a:p>
                  </a:txBody>
                  <a:tcPr marL="9525" marR="9525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70,3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8186553"/>
                  </a:ext>
                </a:extLst>
              </a:tr>
              <a:tr h="135386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968" marR="3968" marT="396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Куединский муниципальный округ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69,0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3418100"/>
                  </a:ext>
                </a:extLst>
              </a:tr>
              <a:tr h="135386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968" marR="3968" marT="396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Чайковский городской округ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67,1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3269122"/>
                  </a:ext>
                </a:extLst>
              </a:tr>
              <a:tr h="135386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3968" marR="3968" marT="396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Calibri" panose="020F0502020204030204" pitchFamily="34" charset="0"/>
                        </a:rPr>
                        <a:t>Городской округ город Березники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65,8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5832178"/>
                  </a:ext>
                </a:extLst>
              </a:tr>
              <a:tr h="135386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968" marR="3968" marT="396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Городской округ город Губаха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63,5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2587642"/>
                  </a:ext>
                </a:extLst>
              </a:tr>
              <a:tr h="135386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3968" marR="3968" marT="396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Calibri" panose="020F0502020204030204" pitchFamily="34" charset="0"/>
                        </a:rPr>
                        <a:t>Соликамский городской округ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57,9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7934111"/>
                  </a:ext>
                </a:extLst>
              </a:tr>
              <a:tr h="135386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3968" marR="3968" marT="396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Кишертский муниципальный округ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56,6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67095263"/>
                  </a:ext>
                </a:extLst>
              </a:tr>
              <a:tr h="135386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3968" marR="3968" marT="396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Calibri" panose="020F0502020204030204" pitchFamily="34" charset="0"/>
                        </a:rPr>
                        <a:t>Ильинский городской округ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52,9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92839095"/>
                  </a:ext>
                </a:extLst>
              </a:tr>
              <a:tr h="135386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968" marR="3968" marT="396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Calibri" panose="020F0502020204030204" pitchFamily="34" charset="0"/>
                        </a:rPr>
                        <a:t>Городской округ город Кизел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52,2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3829105"/>
                  </a:ext>
                </a:extLst>
              </a:tr>
              <a:tr h="135386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3968" marR="3968" marT="3968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Бардымский муниципальный округ</a:t>
                      </a: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50,9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5936615"/>
                  </a:ext>
                </a:extLst>
              </a:tr>
              <a:tr h="135386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3968" marR="3968" marT="396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Александровский муниципальный округ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48,2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384503610"/>
                  </a:ext>
                </a:extLst>
              </a:tr>
              <a:tr h="135386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3968" marR="3968" marT="3968" marB="0" anchor="ctr"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Calibri" panose="020F0502020204030204" pitchFamily="34" charset="0"/>
                        </a:rPr>
                        <a:t>Горнозаводский городской округ</a:t>
                      </a:r>
                    </a:p>
                  </a:txBody>
                  <a:tcPr marL="9525" marR="9525" marT="9525" marB="0"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46,8</a:t>
                      </a: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06141354"/>
                  </a:ext>
                </a:extLst>
              </a:tr>
              <a:tr h="135386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3968" marR="3968" marT="3968" marB="0" anchor="ctr"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Calibri" panose="020F0502020204030204" pitchFamily="34" charset="0"/>
                        </a:rPr>
                        <a:t>Краснокамский городской округ</a:t>
                      </a:r>
                    </a:p>
                  </a:txBody>
                  <a:tcPr marL="9525" marR="9525" marT="9525" marB="0"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40,1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476255918"/>
                  </a:ext>
                </a:extLst>
              </a:tr>
              <a:tr h="135386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3968" marR="3968" marT="396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Calibri" panose="020F0502020204030204" pitchFamily="34" charset="0"/>
                        </a:rPr>
                        <a:t>Чусовской городской округ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38,0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224284638"/>
                  </a:ext>
                </a:extLst>
              </a:tr>
              <a:tr h="135386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968" marR="3968" marT="396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Calibri" panose="020F0502020204030204" pitchFamily="34" charset="0"/>
                        </a:rPr>
                        <a:t>Городской округ город Кудымкар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37,3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378973637"/>
                  </a:ext>
                </a:extLst>
              </a:tr>
              <a:tr h="135386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3968" marR="3968" marT="396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Calibri" panose="020F0502020204030204" pitchFamily="34" charset="0"/>
                        </a:rPr>
                        <a:t>Кочёвский муниципальный округ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37,0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444297869"/>
                  </a:ext>
                </a:extLst>
              </a:tr>
              <a:tr h="135386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3968" marR="3968" marT="396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Calibri" panose="020F0502020204030204" pitchFamily="34" charset="0"/>
                        </a:rPr>
                        <a:t>Ординский муниципальный округ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35,6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960152536"/>
                  </a:ext>
                </a:extLst>
              </a:tr>
              <a:tr h="135386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3968" marR="3968" marT="396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Верещагинский городской округ</a:t>
                      </a:r>
                    </a:p>
                  </a:txBody>
                  <a:tcPr marL="9525" marR="952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33,8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0313914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BE9AFA80-013A-4E0F-B05E-5BD18AF5C2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49035872"/>
              </p:ext>
            </p:extLst>
          </p:nvPr>
        </p:nvGraphicFramePr>
        <p:xfrm>
          <a:off x="5928775" y="793316"/>
          <a:ext cx="5770082" cy="574389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22824">
                  <a:extLst>
                    <a:ext uri="{9D8B030D-6E8A-4147-A177-3AD203B41FA5}">
                      <a16:colId xmlns:a16="http://schemas.microsoft.com/office/drawing/2014/main" xmlns="" val="3743110307"/>
                    </a:ext>
                  </a:extLst>
                </a:gridCol>
                <a:gridCol w="3492924">
                  <a:extLst>
                    <a:ext uri="{9D8B030D-6E8A-4147-A177-3AD203B41FA5}">
                      <a16:colId xmlns:a16="http://schemas.microsoft.com/office/drawing/2014/main" xmlns="" val="4047922214"/>
                    </a:ext>
                  </a:extLst>
                </a:gridCol>
                <a:gridCol w="1954334">
                  <a:extLst>
                    <a:ext uri="{9D8B030D-6E8A-4147-A177-3AD203B41FA5}">
                      <a16:colId xmlns:a16="http://schemas.microsoft.com/office/drawing/2014/main" xmlns="" val="836585653"/>
                    </a:ext>
                  </a:extLst>
                </a:gridCol>
              </a:tblGrid>
              <a:tr h="1353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№</a:t>
                      </a:r>
                    </a:p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п/п</a:t>
                      </a:r>
                    </a:p>
                  </a:txBody>
                  <a:tcPr marL="3968" marR="3968" marT="39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Муниципальное образование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8" marR="3968" marT="39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Доля ЭД, где все услуги предоставлены качественно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8" marR="3968" marT="3968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92797701"/>
                  </a:ext>
                </a:extLst>
              </a:tr>
              <a:tr h="135386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3968" marR="3968" marT="39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Calibri" panose="020F0502020204030204" pitchFamily="34" charset="0"/>
                        </a:rPr>
                        <a:t>Октябрьский городской округ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32,6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0977457"/>
                  </a:ext>
                </a:extLst>
              </a:tr>
              <a:tr h="135386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3968" marR="3968" marT="39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Calibri" panose="020F0502020204030204" pitchFamily="34" charset="0"/>
                        </a:rPr>
                        <a:t>Юсьвинский муниципальный округ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32,0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25315602"/>
                  </a:ext>
                </a:extLst>
              </a:tr>
              <a:tr h="135386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3968" marR="3968" marT="396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Уинский муниципальный округ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30,7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14579484"/>
                  </a:ext>
                </a:extLst>
              </a:tr>
              <a:tr h="135386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3968" marR="3968" marT="396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Calibri" panose="020F0502020204030204" pitchFamily="34" charset="0"/>
                        </a:rPr>
                        <a:t>Суксунский городской округ</a:t>
                      </a: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29,8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4328449"/>
                  </a:ext>
                </a:extLst>
              </a:tr>
              <a:tr h="135386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3968" marR="3968" marT="396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Кудымкарский муниципальный округ</a:t>
                      </a: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29,7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1656887"/>
                  </a:ext>
                </a:extLst>
              </a:tr>
              <a:tr h="135386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3968" marR="3968" marT="396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Сивинский муниципальный округ</a:t>
                      </a: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29,3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8186553"/>
                  </a:ext>
                </a:extLst>
              </a:tr>
              <a:tr h="135386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3968" marR="3968" marT="396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Карагайский муниципальный округ</a:t>
                      </a: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29,0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3418100"/>
                  </a:ext>
                </a:extLst>
              </a:tr>
              <a:tr h="135386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3968" marR="3968" marT="396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Еловский муниципальный округ</a:t>
                      </a: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27,0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3269122"/>
                  </a:ext>
                </a:extLst>
              </a:tr>
              <a:tr h="135386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3968" marR="3968" marT="396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Осинский городской округ</a:t>
                      </a: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25,8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5832178"/>
                  </a:ext>
                </a:extLst>
              </a:tr>
              <a:tr h="135386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3968" marR="3968" marT="396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Гремячинский городской округ</a:t>
                      </a: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25,0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2587642"/>
                  </a:ext>
                </a:extLst>
              </a:tr>
              <a:tr h="135386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3968" marR="3968" marT="396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Берёзовский муниципальный округ</a:t>
                      </a: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24,3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7934111"/>
                  </a:ext>
                </a:extLst>
              </a:tr>
              <a:tr h="135386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3968" marR="3968" marT="396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Calibri" panose="020F0502020204030204" pitchFamily="34" charset="0"/>
                        </a:rPr>
                        <a:t>Очёрский городской округ</a:t>
                      </a: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effectLst/>
                          <a:latin typeface="Calibri" panose="020F0502020204030204" pitchFamily="34" charset="0"/>
                        </a:rPr>
                        <a:t>23,4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67095263"/>
                  </a:ext>
                </a:extLst>
              </a:tr>
              <a:tr h="135386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3968" marR="3968" marT="396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Calibri" panose="020F0502020204030204" pitchFamily="34" charset="0"/>
                        </a:rPr>
                        <a:t>Добрянский городской округ</a:t>
                      </a: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22,8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92839095"/>
                  </a:ext>
                </a:extLst>
              </a:tr>
              <a:tr h="135386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3968" marR="3968" marT="396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Calibri" panose="020F0502020204030204" pitchFamily="34" charset="0"/>
                        </a:rPr>
                        <a:t>Нытвенский городской округ</a:t>
                      </a:r>
                    </a:p>
                  </a:txBody>
                  <a:tcPr marL="9525" marR="952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20,0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3829105"/>
                  </a:ext>
                </a:extLst>
              </a:tr>
              <a:tr h="135386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3968" marR="3968" marT="396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Calibri" panose="020F0502020204030204" pitchFamily="34" charset="0"/>
                        </a:rPr>
                        <a:t>Частинский муниципальный округ</a:t>
                      </a: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18,7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5936615"/>
                  </a:ext>
                </a:extLst>
              </a:tr>
              <a:tr h="135386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3968" marR="3968" marT="396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Calibri" panose="020F0502020204030204" pitchFamily="34" charset="0"/>
                        </a:rPr>
                        <a:t>Юрлинский муниципальный округ</a:t>
                      </a: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15,3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4503610"/>
                  </a:ext>
                </a:extLst>
              </a:tr>
              <a:tr h="135386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3968" marR="3968" marT="396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Оханский городской округ</a:t>
                      </a: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15,1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6141354"/>
                  </a:ext>
                </a:extLst>
              </a:tr>
              <a:tr h="135386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3968" marR="3968" marT="396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Calibri" panose="020F0502020204030204" pitchFamily="34" charset="0"/>
                        </a:rPr>
                        <a:t>Красновишерский городской округ</a:t>
                      </a: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14,7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6255918"/>
                  </a:ext>
                </a:extLst>
              </a:tr>
              <a:tr h="135386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3968" marR="3968" marT="396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Calibri" panose="020F0502020204030204" pitchFamily="34" charset="0"/>
                        </a:rPr>
                        <a:t>Городской округ ЗАТО Звёздный</a:t>
                      </a: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14,2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4284638"/>
                  </a:ext>
                </a:extLst>
              </a:tr>
              <a:tr h="135386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3968" marR="3968" marT="396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Calibri" panose="020F0502020204030204" pitchFamily="34" charset="0"/>
                        </a:rPr>
                        <a:t>Чернушинский городской округ</a:t>
                      </a:r>
                    </a:p>
                  </a:txBody>
                  <a:tcPr marL="9525" marR="952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13,0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8973637"/>
                  </a:ext>
                </a:extLst>
              </a:tr>
              <a:tr h="135386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3968" marR="3968" marT="396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Calibri" panose="020F0502020204030204" pitchFamily="34" charset="0"/>
                        </a:rPr>
                        <a:t>Большесосновский муниципальный район</a:t>
                      </a:r>
                    </a:p>
                  </a:txBody>
                  <a:tcPr marL="9525" marR="9525" marT="9525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13,0</a:t>
                      </a: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4297869"/>
                  </a:ext>
                </a:extLst>
              </a:tr>
              <a:tr h="135386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3968" marR="3968" marT="396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Calibri" panose="020F0502020204030204" pitchFamily="34" charset="0"/>
                        </a:rPr>
                        <a:t>Косинский муниципальный округ</a:t>
                      </a: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10,8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0152536"/>
                  </a:ext>
                </a:extLst>
              </a:tr>
              <a:tr h="135386">
                <a:tc>
                  <a:txBody>
                    <a:bodyPr/>
                    <a:lstStyle/>
                    <a:p>
                      <a:pPr marL="0" indent="0" algn="ctr" fontAlgn="b">
                        <a:buFont typeface="+mj-lt"/>
                        <a:buNone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3968" marR="3968" marT="3968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effectLst/>
                          <a:latin typeface="Calibri" panose="020F0502020204030204" pitchFamily="34" charset="0"/>
                        </a:rPr>
                        <a:t>Гайнский муниципальный округ</a:t>
                      </a:r>
                    </a:p>
                  </a:txBody>
                  <a:tcPr marL="9525" marR="9525" marT="9525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6,1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0313914"/>
                  </a:ext>
                </a:extLst>
              </a:tr>
              <a:tr h="13538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>
                          <a:effectLst/>
                        </a:rPr>
                        <a:t>ОБЩИЙ ИТОГ</a:t>
                      </a:r>
                      <a:endParaRPr lang="ru-RU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68" marR="3968" marT="3968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>
                          <a:effectLst/>
                        </a:rPr>
                        <a:t>ОБЩИЙ ИТОГ</a:t>
                      </a:r>
                      <a:endParaRPr lang="ru-RU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6574747"/>
                  </a:ext>
                </a:extLst>
              </a:tr>
            </a:tbl>
          </a:graphicData>
        </a:graphic>
      </p:graphicFrame>
      <p:sp>
        <p:nvSpPr>
          <p:cNvPr id="9" name="Номер слайда 2">
            <a:extLst>
              <a:ext uri="{FF2B5EF4-FFF2-40B4-BE49-F238E27FC236}">
                <a16:creationId xmlns:a16="http://schemas.microsoft.com/office/drawing/2014/main" xmlns="" id="{620FC329-1391-4B57-A346-943EB8B43D9A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CDCA28-0FA8-4F71-9980-C1A80ACCD755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819570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1254</TotalTime>
  <Words>4547</Words>
  <Application>Microsoft Office PowerPoint</Application>
  <PresentationFormat>Произвольный</PresentationFormat>
  <Paragraphs>1629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Электронная Пермская Образовательная Система</vt:lpstr>
      <vt:lpstr>Подключение зданий школ к высокоскоростному доступу к сети «Интернет»</vt:lpstr>
      <vt:lpstr>Скорость доступа Интернет</vt:lpstr>
      <vt:lpstr>Развитие внутренней ИТ-инфраструктуры образовательных организаций</vt:lpstr>
      <vt:lpstr>Поставка оборудования для создания цифровой образовательной среды</vt:lpstr>
      <vt:lpstr>Слайд 6</vt:lpstr>
      <vt:lpstr>Критерии качества заполнения электронных дневников</vt:lpstr>
      <vt:lpstr>Слайд 8</vt:lpstr>
      <vt:lpstr>Слайд 9</vt:lpstr>
      <vt:lpstr>Слайд 10</vt:lpstr>
      <vt:lpstr>Количество образовательных организаций по муниципалитетам, где нет ни одного ЭД,  в котором предоставлены все 4 услуги в соответствии с приказом  - 132</vt:lpstr>
      <vt:lpstr>Слайд 12</vt:lpstr>
      <vt:lpstr>Нытвенский ГО – 19 школ. Всего зарегистрировано пользователей – 11 179.</vt:lpstr>
      <vt:lpstr>Мониторинг по школам (декабрь+январь)</vt:lpstr>
      <vt:lpstr>Слайд 15</vt:lpstr>
      <vt:lpstr>Мониторинг активности регистрации сотрудников в ЭПОС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Электронная Пермская Образовательная Система</dc:title>
  <dc:creator>Зверева Наталья Евгеньевна</dc:creator>
  <cp:lastModifiedBy>User</cp:lastModifiedBy>
  <cp:revision>79</cp:revision>
  <dcterms:created xsi:type="dcterms:W3CDTF">2021-01-15T05:12:58Z</dcterms:created>
  <dcterms:modified xsi:type="dcterms:W3CDTF">2021-01-21T04:26:52Z</dcterms:modified>
</cp:coreProperties>
</file>